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25.xml" ContentType="application/vnd.openxmlformats-officedocument.presentationml.notesSlide+xml"/>
  <Override PartName="/ppt/notesSlides/notesSlide2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2" r:id="rId1"/>
  </p:sldMasterIdLst>
  <p:notesMasterIdLst>
    <p:notesMasterId r:id="rId29"/>
  </p:notesMasterIdLst>
  <p:handoutMasterIdLst>
    <p:handoutMasterId r:id="rId30"/>
  </p:handoutMasterIdLst>
  <p:sldIdLst>
    <p:sldId id="256" r:id="rId2"/>
    <p:sldId id="311" r:id="rId3"/>
    <p:sldId id="295" r:id="rId4"/>
    <p:sldId id="288" r:id="rId5"/>
    <p:sldId id="301" r:id="rId6"/>
    <p:sldId id="321" r:id="rId7"/>
    <p:sldId id="322" r:id="rId8"/>
    <p:sldId id="338" r:id="rId9"/>
    <p:sldId id="315" r:id="rId10"/>
    <p:sldId id="313" r:id="rId11"/>
    <p:sldId id="320" r:id="rId12"/>
    <p:sldId id="323" r:id="rId13"/>
    <p:sldId id="339" r:id="rId14"/>
    <p:sldId id="324" r:id="rId15"/>
    <p:sldId id="282" r:id="rId16"/>
    <p:sldId id="327" r:id="rId17"/>
    <p:sldId id="333" r:id="rId18"/>
    <p:sldId id="334" r:id="rId19"/>
    <p:sldId id="335" r:id="rId20"/>
    <p:sldId id="336" r:id="rId21"/>
    <p:sldId id="337" r:id="rId22"/>
    <p:sldId id="312" r:id="rId23"/>
    <p:sldId id="268" r:id="rId24"/>
    <p:sldId id="319" r:id="rId25"/>
    <p:sldId id="309" r:id="rId26"/>
    <p:sldId id="305" r:id="rId27"/>
    <p:sldId id="325" r:id="rId28"/>
  </p:sldIdLst>
  <p:sldSz cx="9144000" cy="6858000" type="screen4x3"/>
  <p:notesSz cx="7010400" cy="9296400"/>
  <p:defaultTextStyle>
    <a:defPPr>
      <a:defRPr lang="en-US"/>
    </a:defPPr>
    <a:lvl1pPr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616DA210-FB5B-4158-B5E0-FEB733F419BA}" styleName="Light Style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5DA37D80-6434-44D0-A028-1B22A696006F}" styleName="Light Style 3 - Accent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2069" autoAdjust="0"/>
    <p:restoredTop sz="79440" autoAdjust="0"/>
  </p:normalViewPr>
  <p:slideViewPr>
    <p:cSldViewPr>
      <p:cViewPr varScale="1">
        <p:scale>
          <a:sx n="12" d="100"/>
          <a:sy n="12" d="100"/>
        </p:scale>
        <p:origin x="1208" y="12"/>
      </p:cViewPr>
      <p:guideLst>
        <p:guide orient="horz" pos="2160"/>
        <p:guide pos="2880"/>
      </p:guideLst>
    </p:cSldViewPr>
  </p:slideViewPr>
  <p:outlineViewPr>
    <p:cViewPr>
      <p:scale>
        <a:sx n="33" d="100"/>
        <a:sy n="33" d="100"/>
      </p:scale>
      <p:origin x="0" y="0"/>
    </p:cViewPr>
  </p:outlineViewPr>
  <p:notesTextViewPr>
    <p:cViewPr>
      <p:scale>
        <a:sx n="3" d="2"/>
        <a:sy n="3" d="2"/>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handoutMaster" Target="handoutMasters/handoutMaster1.xml"/><Relationship Id="rId8" Type="http://schemas.openxmlformats.org/officeDocument/2006/relationships/slide" Target="slides/slide7.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E4E75B9A-368C-4739-B4E7-EBAF01C733E1}" type="doc">
      <dgm:prSet loTypeId="urn:microsoft.com/office/officeart/2005/8/layout/hProcess11" loCatId="process" qsTypeId="urn:microsoft.com/office/officeart/2005/8/quickstyle/simple1" qsCatId="simple" csTypeId="urn:microsoft.com/office/officeart/2005/8/colors/accent1_2" csCatId="accent1" phldr="1"/>
      <dgm:spPr/>
    </dgm:pt>
    <dgm:pt modelId="{5D944D5C-EF84-423B-84BE-8C86F405B459}">
      <dgm:prSet phldrT="[Text]" custT="1"/>
      <dgm:spPr/>
      <dgm:t>
        <a:bodyPr/>
        <a:lstStyle/>
        <a:p>
          <a:r>
            <a:rPr lang="en-US" sz="1800" dirty="0"/>
            <a:t>Surveys Conducted</a:t>
          </a:r>
        </a:p>
      </dgm:t>
    </dgm:pt>
    <dgm:pt modelId="{CE5B3EEE-3898-40AB-9F66-6399F17E981E}" type="parTrans" cxnId="{830FAFB1-CC5A-47E1-98A2-6E40C8D3BD27}">
      <dgm:prSet/>
      <dgm:spPr/>
      <dgm:t>
        <a:bodyPr/>
        <a:lstStyle/>
        <a:p>
          <a:endParaRPr lang="en-US"/>
        </a:p>
      </dgm:t>
    </dgm:pt>
    <dgm:pt modelId="{1A375042-2F5D-4029-9035-749387C9B417}" type="sibTrans" cxnId="{830FAFB1-CC5A-47E1-98A2-6E40C8D3BD27}">
      <dgm:prSet/>
      <dgm:spPr/>
      <dgm:t>
        <a:bodyPr/>
        <a:lstStyle/>
        <a:p>
          <a:endParaRPr lang="en-US"/>
        </a:p>
      </dgm:t>
    </dgm:pt>
    <dgm:pt modelId="{06143D3A-44B9-4F56-8DC3-487BF2B2F6F1}">
      <dgm:prSet phldrT="[Text]" custT="1"/>
      <dgm:spPr/>
      <dgm:t>
        <a:bodyPr/>
        <a:lstStyle/>
        <a:p>
          <a:r>
            <a:rPr lang="en-US" sz="1800" dirty="0"/>
            <a:t>2025 PIT Results</a:t>
          </a:r>
        </a:p>
      </dgm:t>
    </dgm:pt>
    <dgm:pt modelId="{8406DC49-AAFA-45DB-8495-4E6B6C150B2A}" type="parTrans" cxnId="{8CDB9053-B699-4BE3-ABEE-E67EE2DF03C2}">
      <dgm:prSet/>
      <dgm:spPr/>
      <dgm:t>
        <a:bodyPr/>
        <a:lstStyle/>
        <a:p>
          <a:endParaRPr lang="en-US"/>
        </a:p>
      </dgm:t>
    </dgm:pt>
    <dgm:pt modelId="{4B65CDC4-004D-49FE-9290-1C25E7A9EDBF}" type="sibTrans" cxnId="{8CDB9053-B699-4BE3-ABEE-E67EE2DF03C2}">
      <dgm:prSet/>
      <dgm:spPr/>
      <dgm:t>
        <a:bodyPr/>
        <a:lstStyle/>
        <a:p>
          <a:endParaRPr lang="en-US"/>
        </a:p>
      </dgm:t>
    </dgm:pt>
    <dgm:pt modelId="{E14FF2D5-BD12-4ED2-A1C2-7009694FA149}">
      <dgm:prSet phldrT="[Text]" custT="1"/>
      <dgm:spPr/>
      <dgm:t>
        <a:bodyPr/>
        <a:lstStyle/>
        <a:p>
          <a:r>
            <a:rPr lang="en-US" sz="1800" dirty="0"/>
            <a:t>Draft in process </a:t>
          </a:r>
        </a:p>
        <a:p>
          <a:r>
            <a:rPr lang="en-US" sz="1800" dirty="0"/>
            <a:t>(HAPT service needs incorporated)</a:t>
          </a:r>
        </a:p>
      </dgm:t>
    </dgm:pt>
    <dgm:pt modelId="{FCED2A01-F56A-40F1-8AF5-09C8C9D83727}" type="parTrans" cxnId="{6ED66F47-8226-480B-B779-10E07B230DB9}">
      <dgm:prSet/>
      <dgm:spPr/>
      <dgm:t>
        <a:bodyPr/>
        <a:lstStyle/>
        <a:p>
          <a:endParaRPr lang="en-US"/>
        </a:p>
      </dgm:t>
    </dgm:pt>
    <dgm:pt modelId="{3F3EE4E9-1A36-4AE4-9228-C2696606F50C}" type="sibTrans" cxnId="{6ED66F47-8226-480B-B779-10E07B230DB9}">
      <dgm:prSet/>
      <dgm:spPr/>
      <dgm:t>
        <a:bodyPr/>
        <a:lstStyle/>
        <a:p>
          <a:endParaRPr lang="en-US"/>
        </a:p>
      </dgm:t>
    </dgm:pt>
    <dgm:pt modelId="{1A2D2D55-512F-4FDC-9731-C781CF2B2097}">
      <dgm:prSet phldrT="[Text]" custT="1"/>
      <dgm:spPr/>
      <dgm:t>
        <a:bodyPr/>
        <a:lstStyle/>
        <a:p>
          <a:r>
            <a:rPr lang="en-US" sz="1800" dirty="0"/>
            <a:t>Plan Objectives Confirmed</a:t>
          </a:r>
        </a:p>
      </dgm:t>
    </dgm:pt>
    <dgm:pt modelId="{E97C64E6-F93A-456D-8E3C-F45D1982D815}" type="parTrans" cxnId="{EBF220D4-1A9E-48AE-99C5-F2EBD4DF2B68}">
      <dgm:prSet/>
      <dgm:spPr/>
      <dgm:t>
        <a:bodyPr/>
        <a:lstStyle/>
        <a:p>
          <a:endParaRPr lang="en-US"/>
        </a:p>
      </dgm:t>
    </dgm:pt>
    <dgm:pt modelId="{E6B7DC52-F346-41A2-898C-565C7591F6A8}" type="sibTrans" cxnId="{EBF220D4-1A9E-48AE-99C5-F2EBD4DF2B68}">
      <dgm:prSet/>
      <dgm:spPr/>
      <dgm:t>
        <a:bodyPr/>
        <a:lstStyle/>
        <a:p>
          <a:endParaRPr lang="en-US"/>
        </a:p>
      </dgm:t>
    </dgm:pt>
    <dgm:pt modelId="{BB910B72-6563-4761-92B2-899F97A6735D}" type="pres">
      <dgm:prSet presAssocID="{E4E75B9A-368C-4739-B4E7-EBAF01C733E1}" presName="Name0" presStyleCnt="0">
        <dgm:presLayoutVars>
          <dgm:dir/>
          <dgm:resizeHandles val="exact"/>
        </dgm:presLayoutVars>
      </dgm:prSet>
      <dgm:spPr/>
    </dgm:pt>
    <dgm:pt modelId="{B668E95C-BCA7-4665-A3CC-73BC8B3E4D72}" type="pres">
      <dgm:prSet presAssocID="{E4E75B9A-368C-4739-B4E7-EBAF01C733E1}" presName="arrow" presStyleLbl="bgShp" presStyleIdx="0" presStyleCnt="1" custLinFactNeighborX="1" custLinFactNeighborY="-1129"/>
      <dgm:spPr>
        <a:ln>
          <a:noFill/>
        </a:ln>
      </dgm:spPr>
    </dgm:pt>
    <dgm:pt modelId="{9B57E5E8-2756-435F-9EFC-E5F1DAEA031A}" type="pres">
      <dgm:prSet presAssocID="{E4E75B9A-368C-4739-B4E7-EBAF01C733E1}" presName="points" presStyleCnt="0"/>
      <dgm:spPr/>
    </dgm:pt>
    <dgm:pt modelId="{1E6142ED-A6F9-48BB-8B48-CAA15E3F1E17}" type="pres">
      <dgm:prSet presAssocID="{5D944D5C-EF84-423B-84BE-8C86F405B459}" presName="compositeA" presStyleCnt="0"/>
      <dgm:spPr/>
    </dgm:pt>
    <dgm:pt modelId="{BDDE4918-345B-4493-AA36-2D0DE8BD07BE}" type="pres">
      <dgm:prSet presAssocID="{5D944D5C-EF84-423B-84BE-8C86F405B459}" presName="textA" presStyleLbl="revTx" presStyleIdx="0" presStyleCnt="4" custScaleX="81386" custLinFactNeighborX="18459" custLinFactNeighborY="2599">
        <dgm:presLayoutVars>
          <dgm:bulletEnabled val="1"/>
        </dgm:presLayoutVars>
      </dgm:prSet>
      <dgm:spPr/>
    </dgm:pt>
    <dgm:pt modelId="{AEE7E299-334F-423F-93F3-ED42DE95E999}" type="pres">
      <dgm:prSet presAssocID="{5D944D5C-EF84-423B-84BE-8C86F405B459}" presName="circleA" presStyleLbl="node1" presStyleIdx="0" presStyleCnt="4" custLinFactNeighborX="60919" custLinFactNeighborY="-6771"/>
      <dgm:spPr/>
    </dgm:pt>
    <dgm:pt modelId="{7D2B8AE0-B1F9-4E59-B584-7CDCAE051E50}" type="pres">
      <dgm:prSet presAssocID="{5D944D5C-EF84-423B-84BE-8C86F405B459}" presName="spaceA" presStyleCnt="0"/>
      <dgm:spPr/>
    </dgm:pt>
    <dgm:pt modelId="{C180518B-FBB6-4F22-A88A-1D34E419F754}" type="pres">
      <dgm:prSet presAssocID="{1A375042-2F5D-4029-9035-749387C9B417}" presName="space" presStyleCnt="0"/>
      <dgm:spPr/>
    </dgm:pt>
    <dgm:pt modelId="{D13C9D4A-B63E-4F5E-BA9F-FEC056444E1F}" type="pres">
      <dgm:prSet presAssocID="{06143D3A-44B9-4F56-8DC3-487BF2B2F6F1}" presName="compositeB" presStyleCnt="0"/>
      <dgm:spPr/>
    </dgm:pt>
    <dgm:pt modelId="{DAD7145B-113B-4204-9610-809CB9886084}" type="pres">
      <dgm:prSet presAssocID="{06143D3A-44B9-4F56-8DC3-487BF2B2F6F1}" presName="textB" presStyleLbl="revTx" presStyleIdx="1" presStyleCnt="4" custLinFactNeighborX="-502" custLinFactNeighborY="-4873">
        <dgm:presLayoutVars>
          <dgm:bulletEnabled val="1"/>
        </dgm:presLayoutVars>
      </dgm:prSet>
      <dgm:spPr/>
    </dgm:pt>
    <dgm:pt modelId="{25FD1DB6-F63D-46E0-A3BB-EEDD8AD37DA5}" type="pres">
      <dgm:prSet presAssocID="{06143D3A-44B9-4F56-8DC3-487BF2B2F6F1}" presName="circleB" presStyleLbl="node1" presStyleIdx="1" presStyleCnt="4"/>
      <dgm:spPr/>
    </dgm:pt>
    <dgm:pt modelId="{C3561869-DACF-44CD-B418-F15C8751E160}" type="pres">
      <dgm:prSet presAssocID="{06143D3A-44B9-4F56-8DC3-487BF2B2F6F1}" presName="spaceB" presStyleCnt="0"/>
      <dgm:spPr/>
    </dgm:pt>
    <dgm:pt modelId="{34E59A66-A651-4441-83B5-E269C4D4D8D6}" type="pres">
      <dgm:prSet presAssocID="{4B65CDC4-004D-49FE-9290-1C25E7A9EDBF}" presName="space" presStyleCnt="0"/>
      <dgm:spPr/>
    </dgm:pt>
    <dgm:pt modelId="{09634824-B771-4B6A-A8F1-62E177388F50}" type="pres">
      <dgm:prSet presAssocID="{E14FF2D5-BD12-4ED2-A1C2-7009694FA149}" presName="compositeA" presStyleCnt="0"/>
      <dgm:spPr/>
    </dgm:pt>
    <dgm:pt modelId="{F5EFC61C-2AA8-48F8-B42A-C721820FEB39}" type="pres">
      <dgm:prSet presAssocID="{E14FF2D5-BD12-4ED2-A1C2-7009694FA149}" presName="textA" presStyleLbl="revTx" presStyleIdx="2" presStyleCnt="4" custScaleY="87500" custLinFactX="8855" custLinFactY="40514" custLinFactNeighborX="100000" custLinFactNeighborY="100000">
        <dgm:presLayoutVars>
          <dgm:bulletEnabled val="1"/>
        </dgm:presLayoutVars>
      </dgm:prSet>
      <dgm:spPr/>
    </dgm:pt>
    <dgm:pt modelId="{DAA262A3-DCCF-494D-97A5-146ECA46949D}" type="pres">
      <dgm:prSet presAssocID="{E14FF2D5-BD12-4ED2-A1C2-7009694FA149}" presName="circleA" presStyleLbl="node1" presStyleIdx="2" presStyleCnt="4" custLinFactNeighborX="-6065" custLinFactNeighborY="5729"/>
      <dgm:spPr/>
    </dgm:pt>
    <dgm:pt modelId="{2DBEFCEE-6732-4F7E-BB39-2FFA1A829A56}" type="pres">
      <dgm:prSet presAssocID="{E14FF2D5-BD12-4ED2-A1C2-7009694FA149}" presName="spaceA" presStyleCnt="0"/>
      <dgm:spPr/>
    </dgm:pt>
    <dgm:pt modelId="{8DE6701E-51B4-4FF7-AAF0-7F97A254DFD5}" type="pres">
      <dgm:prSet presAssocID="{3F3EE4E9-1A36-4AE4-9228-C2696606F50C}" presName="space" presStyleCnt="0"/>
      <dgm:spPr/>
    </dgm:pt>
    <dgm:pt modelId="{6838FCC0-20CE-42FE-9FE0-30EF58B1A4D6}" type="pres">
      <dgm:prSet presAssocID="{1A2D2D55-512F-4FDC-9731-C781CF2B2097}" presName="compositeB" presStyleCnt="0"/>
      <dgm:spPr/>
    </dgm:pt>
    <dgm:pt modelId="{5A5DD789-01F4-4163-AFBA-55FD8D118EFE}" type="pres">
      <dgm:prSet presAssocID="{1A2D2D55-512F-4FDC-9731-C781CF2B2097}" presName="textB" presStyleLbl="revTx" presStyleIdx="3" presStyleCnt="4" custScaleY="43749" custLinFactX="-3174" custLinFactY="-45650" custLinFactNeighborX="-100000" custLinFactNeighborY="-100000">
        <dgm:presLayoutVars>
          <dgm:bulletEnabled val="1"/>
        </dgm:presLayoutVars>
      </dgm:prSet>
      <dgm:spPr/>
    </dgm:pt>
    <dgm:pt modelId="{05DB5489-5848-49F5-AD0A-342B88694145}" type="pres">
      <dgm:prSet presAssocID="{1A2D2D55-512F-4FDC-9731-C781CF2B2097}" presName="circleB" presStyleLbl="node1" presStyleIdx="3" presStyleCnt="4" custLinFactNeighborX="1107" custLinFactNeighborY="-63023"/>
      <dgm:spPr/>
    </dgm:pt>
    <dgm:pt modelId="{9F2A433B-3B1B-4043-AB8E-819BAFA4B4A3}" type="pres">
      <dgm:prSet presAssocID="{1A2D2D55-512F-4FDC-9731-C781CF2B2097}" presName="spaceB" presStyleCnt="0"/>
      <dgm:spPr/>
    </dgm:pt>
  </dgm:ptLst>
  <dgm:cxnLst>
    <dgm:cxn modelId="{43F65520-77CC-4AB9-BD3C-F8CFD8DAC35B}" type="presOf" srcId="{E4E75B9A-368C-4739-B4E7-EBAF01C733E1}" destId="{BB910B72-6563-4761-92B2-899F97A6735D}" srcOrd="0" destOrd="0" presId="urn:microsoft.com/office/officeart/2005/8/layout/hProcess11"/>
    <dgm:cxn modelId="{FCE1E525-ED48-4834-9D5E-1369BD96FB6A}" type="presOf" srcId="{1A2D2D55-512F-4FDC-9731-C781CF2B2097}" destId="{5A5DD789-01F4-4163-AFBA-55FD8D118EFE}" srcOrd="0" destOrd="0" presId="urn:microsoft.com/office/officeart/2005/8/layout/hProcess11"/>
    <dgm:cxn modelId="{3D995166-7A05-4257-8D1F-3D000FC82DDF}" type="presOf" srcId="{E14FF2D5-BD12-4ED2-A1C2-7009694FA149}" destId="{F5EFC61C-2AA8-48F8-B42A-C721820FEB39}" srcOrd="0" destOrd="0" presId="urn:microsoft.com/office/officeart/2005/8/layout/hProcess11"/>
    <dgm:cxn modelId="{96A3BD66-8E15-405B-9A06-29CC856ECF90}" type="presOf" srcId="{5D944D5C-EF84-423B-84BE-8C86F405B459}" destId="{BDDE4918-345B-4493-AA36-2D0DE8BD07BE}" srcOrd="0" destOrd="0" presId="urn:microsoft.com/office/officeart/2005/8/layout/hProcess11"/>
    <dgm:cxn modelId="{6ED66F47-8226-480B-B779-10E07B230DB9}" srcId="{E4E75B9A-368C-4739-B4E7-EBAF01C733E1}" destId="{E14FF2D5-BD12-4ED2-A1C2-7009694FA149}" srcOrd="2" destOrd="0" parTransId="{FCED2A01-F56A-40F1-8AF5-09C8C9D83727}" sibTransId="{3F3EE4E9-1A36-4AE4-9228-C2696606F50C}"/>
    <dgm:cxn modelId="{8CDB9053-B699-4BE3-ABEE-E67EE2DF03C2}" srcId="{E4E75B9A-368C-4739-B4E7-EBAF01C733E1}" destId="{06143D3A-44B9-4F56-8DC3-487BF2B2F6F1}" srcOrd="1" destOrd="0" parTransId="{8406DC49-AAFA-45DB-8495-4E6B6C150B2A}" sibTransId="{4B65CDC4-004D-49FE-9290-1C25E7A9EDBF}"/>
    <dgm:cxn modelId="{E632A391-3862-4423-A93F-24CB37ED4812}" type="presOf" srcId="{06143D3A-44B9-4F56-8DC3-487BF2B2F6F1}" destId="{DAD7145B-113B-4204-9610-809CB9886084}" srcOrd="0" destOrd="0" presId="urn:microsoft.com/office/officeart/2005/8/layout/hProcess11"/>
    <dgm:cxn modelId="{830FAFB1-CC5A-47E1-98A2-6E40C8D3BD27}" srcId="{E4E75B9A-368C-4739-B4E7-EBAF01C733E1}" destId="{5D944D5C-EF84-423B-84BE-8C86F405B459}" srcOrd="0" destOrd="0" parTransId="{CE5B3EEE-3898-40AB-9F66-6399F17E981E}" sibTransId="{1A375042-2F5D-4029-9035-749387C9B417}"/>
    <dgm:cxn modelId="{EBF220D4-1A9E-48AE-99C5-F2EBD4DF2B68}" srcId="{E4E75B9A-368C-4739-B4E7-EBAF01C733E1}" destId="{1A2D2D55-512F-4FDC-9731-C781CF2B2097}" srcOrd="3" destOrd="0" parTransId="{E97C64E6-F93A-456D-8E3C-F45D1982D815}" sibTransId="{E6B7DC52-F346-41A2-898C-565C7591F6A8}"/>
    <dgm:cxn modelId="{0A1EC89A-4FD4-48B7-8094-0E804D381999}" type="presParOf" srcId="{BB910B72-6563-4761-92B2-899F97A6735D}" destId="{B668E95C-BCA7-4665-A3CC-73BC8B3E4D72}" srcOrd="0" destOrd="0" presId="urn:microsoft.com/office/officeart/2005/8/layout/hProcess11"/>
    <dgm:cxn modelId="{BAC476F4-60EA-4599-8C1D-71C7FB1965B2}" type="presParOf" srcId="{BB910B72-6563-4761-92B2-899F97A6735D}" destId="{9B57E5E8-2756-435F-9EFC-E5F1DAEA031A}" srcOrd="1" destOrd="0" presId="urn:microsoft.com/office/officeart/2005/8/layout/hProcess11"/>
    <dgm:cxn modelId="{E3916F48-0F26-4727-BE6B-15722BC3F062}" type="presParOf" srcId="{9B57E5E8-2756-435F-9EFC-E5F1DAEA031A}" destId="{1E6142ED-A6F9-48BB-8B48-CAA15E3F1E17}" srcOrd="0" destOrd="0" presId="urn:microsoft.com/office/officeart/2005/8/layout/hProcess11"/>
    <dgm:cxn modelId="{0707425E-FBCA-4963-BC56-1219D7BEC819}" type="presParOf" srcId="{1E6142ED-A6F9-48BB-8B48-CAA15E3F1E17}" destId="{BDDE4918-345B-4493-AA36-2D0DE8BD07BE}" srcOrd="0" destOrd="0" presId="urn:microsoft.com/office/officeart/2005/8/layout/hProcess11"/>
    <dgm:cxn modelId="{AC3E5E0D-463F-47A5-BE37-6FD79CAF2946}" type="presParOf" srcId="{1E6142ED-A6F9-48BB-8B48-CAA15E3F1E17}" destId="{AEE7E299-334F-423F-93F3-ED42DE95E999}" srcOrd="1" destOrd="0" presId="urn:microsoft.com/office/officeart/2005/8/layout/hProcess11"/>
    <dgm:cxn modelId="{567F9968-948E-4230-9690-49F9DF2B3063}" type="presParOf" srcId="{1E6142ED-A6F9-48BB-8B48-CAA15E3F1E17}" destId="{7D2B8AE0-B1F9-4E59-B584-7CDCAE051E50}" srcOrd="2" destOrd="0" presId="urn:microsoft.com/office/officeart/2005/8/layout/hProcess11"/>
    <dgm:cxn modelId="{C2A3E94E-A19C-4756-BB98-B93068282310}" type="presParOf" srcId="{9B57E5E8-2756-435F-9EFC-E5F1DAEA031A}" destId="{C180518B-FBB6-4F22-A88A-1D34E419F754}" srcOrd="1" destOrd="0" presId="urn:microsoft.com/office/officeart/2005/8/layout/hProcess11"/>
    <dgm:cxn modelId="{FC3623AB-8C2E-4584-97B9-CA18A9552785}" type="presParOf" srcId="{9B57E5E8-2756-435F-9EFC-E5F1DAEA031A}" destId="{D13C9D4A-B63E-4F5E-BA9F-FEC056444E1F}" srcOrd="2" destOrd="0" presId="urn:microsoft.com/office/officeart/2005/8/layout/hProcess11"/>
    <dgm:cxn modelId="{D65AE3A1-BEDE-43BE-B0D0-E2B798032F7C}" type="presParOf" srcId="{D13C9D4A-B63E-4F5E-BA9F-FEC056444E1F}" destId="{DAD7145B-113B-4204-9610-809CB9886084}" srcOrd="0" destOrd="0" presId="urn:microsoft.com/office/officeart/2005/8/layout/hProcess11"/>
    <dgm:cxn modelId="{B91A4895-263B-4197-861E-218ADFA92CD5}" type="presParOf" srcId="{D13C9D4A-B63E-4F5E-BA9F-FEC056444E1F}" destId="{25FD1DB6-F63D-46E0-A3BB-EEDD8AD37DA5}" srcOrd="1" destOrd="0" presId="urn:microsoft.com/office/officeart/2005/8/layout/hProcess11"/>
    <dgm:cxn modelId="{B54DE0AA-90BA-41D1-9BFE-DEA196097FC0}" type="presParOf" srcId="{D13C9D4A-B63E-4F5E-BA9F-FEC056444E1F}" destId="{C3561869-DACF-44CD-B418-F15C8751E160}" srcOrd="2" destOrd="0" presId="urn:microsoft.com/office/officeart/2005/8/layout/hProcess11"/>
    <dgm:cxn modelId="{27514E26-41D8-4505-BBE8-DE7C8F88E3B2}" type="presParOf" srcId="{9B57E5E8-2756-435F-9EFC-E5F1DAEA031A}" destId="{34E59A66-A651-4441-83B5-E269C4D4D8D6}" srcOrd="3" destOrd="0" presId="urn:microsoft.com/office/officeart/2005/8/layout/hProcess11"/>
    <dgm:cxn modelId="{B6AF7F69-BFAE-43D5-AF08-A964DAD5EF8E}" type="presParOf" srcId="{9B57E5E8-2756-435F-9EFC-E5F1DAEA031A}" destId="{09634824-B771-4B6A-A8F1-62E177388F50}" srcOrd="4" destOrd="0" presId="urn:microsoft.com/office/officeart/2005/8/layout/hProcess11"/>
    <dgm:cxn modelId="{0DDEBB1B-E3DC-4473-9B5C-F83B347E3E2E}" type="presParOf" srcId="{09634824-B771-4B6A-A8F1-62E177388F50}" destId="{F5EFC61C-2AA8-48F8-B42A-C721820FEB39}" srcOrd="0" destOrd="0" presId="urn:microsoft.com/office/officeart/2005/8/layout/hProcess11"/>
    <dgm:cxn modelId="{5B25895C-F5FE-4CD1-A912-2168AD8B856E}" type="presParOf" srcId="{09634824-B771-4B6A-A8F1-62E177388F50}" destId="{DAA262A3-DCCF-494D-97A5-146ECA46949D}" srcOrd="1" destOrd="0" presId="urn:microsoft.com/office/officeart/2005/8/layout/hProcess11"/>
    <dgm:cxn modelId="{397348B3-04A4-4425-AA54-0BD5F91183E0}" type="presParOf" srcId="{09634824-B771-4B6A-A8F1-62E177388F50}" destId="{2DBEFCEE-6732-4F7E-BB39-2FFA1A829A56}" srcOrd="2" destOrd="0" presId="urn:microsoft.com/office/officeart/2005/8/layout/hProcess11"/>
    <dgm:cxn modelId="{961023C6-B858-432D-A38B-B1A4A3FC408A}" type="presParOf" srcId="{9B57E5E8-2756-435F-9EFC-E5F1DAEA031A}" destId="{8DE6701E-51B4-4FF7-AAF0-7F97A254DFD5}" srcOrd="5" destOrd="0" presId="urn:microsoft.com/office/officeart/2005/8/layout/hProcess11"/>
    <dgm:cxn modelId="{EA1420C2-0147-4626-B709-E7074CE955F9}" type="presParOf" srcId="{9B57E5E8-2756-435F-9EFC-E5F1DAEA031A}" destId="{6838FCC0-20CE-42FE-9FE0-30EF58B1A4D6}" srcOrd="6" destOrd="0" presId="urn:microsoft.com/office/officeart/2005/8/layout/hProcess11"/>
    <dgm:cxn modelId="{667392C5-6931-43F6-AF34-9FE39EB30379}" type="presParOf" srcId="{6838FCC0-20CE-42FE-9FE0-30EF58B1A4D6}" destId="{5A5DD789-01F4-4163-AFBA-55FD8D118EFE}" srcOrd="0" destOrd="0" presId="urn:microsoft.com/office/officeart/2005/8/layout/hProcess11"/>
    <dgm:cxn modelId="{210F2833-5679-4F94-A68A-A8E49B950F1B}" type="presParOf" srcId="{6838FCC0-20CE-42FE-9FE0-30EF58B1A4D6}" destId="{05DB5489-5848-49F5-AD0A-342B88694145}" srcOrd="1" destOrd="0" presId="urn:microsoft.com/office/officeart/2005/8/layout/hProcess11"/>
    <dgm:cxn modelId="{1B8B9EB8-D2B6-43A3-8A24-E352AA0F93EF}" type="presParOf" srcId="{6838FCC0-20CE-42FE-9FE0-30EF58B1A4D6}" destId="{9F2A433B-3B1B-4043-AB8E-819BAFA4B4A3}" srcOrd="2" destOrd="0" presId="urn:microsoft.com/office/officeart/2005/8/layout/hProcess11"/>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E185FE73-045D-496C-B1F4-6D6549C1C602}" type="doc">
      <dgm:prSet loTypeId="urn:microsoft.com/office/officeart/2005/8/layout/radial5" loCatId="relationship" qsTypeId="urn:microsoft.com/office/officeart/2005/8/quickstyle/simple1" qsCatId="simple" csTypeId="urn:microsoft.com/office/officeart/2005/8/colors/accent1_2" csCatId="accent1" phldr="1"/>
      <dgm:spPr/>
      <dgm:t>
        <a:bodyPr/>
        <a:lstStyle/>
        <a:p>
          <a:endParaRPr lang="en-US"/>
        </a:p>
      </dgm:t>
    </dgm:pt>
    <dgm:pt modelId="{40B1E24B-89FD-4883-8F14-41AB1BFD70A8}">
      <dgm:prSet phldrT="[Text]" custT="1"/>
      <dgm:spPr>
        <a:solidFill>
          <a:schemeClr val="accent1">
            <a:lumMod val="75000"/>
          </a:schemeClr>
        </a:solidFill>
      </dgm:spPr>
      <dgm:t>
        <a:bodyPr/>
        <a:lstStyle/>
        <a:p>
          <a:endParaRPr lang="en-US" sz="1600" dirty="0"/>
        </a:p>
        <a:p>
          <a:r>
            <a:rPr lang="en-US" sz="1800" dirty="0">
              <a:latin typeface="Aptos ExtraBold" panose="020B0004020202020204" pitchFamily="34" charset="0"/>
            </a:rPr>
            <a:t>5 Year Homeless Housing Plan</a:t>
          </a:r>
        </a:p>
        <a:p>
          <a:r>
            <a:rPr lang="en-US" sz="1200" dirty="0"/>
            <a:t>-</a:t>
          </a:r>
          <a:r>
            <a:rPr lang="en-US" sz="1200" dirty="0">
              <a:latin typeface="Aptos Display" panose="020B0004020202020204" pitchFamily="34" charset="0"/>
            </a:rPr>
            <a:t>Equitable and Accountable system</a:t>
          </a:r>
        </a:p>
        <a:p>
          <a:r>
            <a:rPr lang="en-US" sz="1200" dirty="0">
              <a:latin typeface="Aptos Display" panose="020B0004020202020204" pitchFamily="34" charset="0"/>
            </a:rPr>
            <a:t>-Strengthen Homeless Service Provider network</a:t>
          </a:r>
        </a:p>
        <a:p>
          <a:r>
            <a:rPr lang="en-US" sz="1200" dirty="0">
              <a:latin typeface="Aptos Display" panose="020B0004020202020204" pitchFamily="34" charset="0"/>
            </a:rPr>
            <a:t>- Prevent episodes of Homelessness</a:t>
          </a:r>
        </a:p>
        <a:p>
          <a:r>
            <a:rPr lang="en-US" sz="1200" dirty="0">
              <a:latin typeface="Aptos Display" panose="020B0004020202020204" pitchFamily="34" charset="0"/>
            </a:rPr>
            <a:t>- Prioritize assistance based on greatest barriers</a:t>
          </a:r>
        </a:p>
        <a:p>
          <a:r>
            <a:rPr lang="en-US" sz="1200" dirty="0">
              <a:latin typeface="Aptos Display" panose="020B0004020202020204" pitchFamily="34" charset="0"/>
            </a:rPr>
            <a:t>- Seek to house everyone in stable housing</a:t>
          </a:r>
        </a:p>
        <a:p>
          <a:endParaRPr lang="en-US" sz="1600" dirty="0"/>
        </a:p>
      </dgm:t>
    </dgm:pt>
    <dgm:pt modelId="{F245ED5A-7DA6-433D-91A9-4DA626192028}" type="parTrans" cxnId="{1FC4E55F-3AB8-432D-9201-8953F97DEC7E}">
      <dgm:prSet/>
      <dgm:spPr/>
      <dgm:t>
        <a:bodyPr/>
        <a:lstStyle/>
        <a:p>
          <a:endParaRPr lang="en-US"/>
        </a:p>
      </dgm:t>
    </dgm:pt>
    <dgm:pt modelId="{51E7CAB8-108A-4500-B422-1452C9629E90}" type="sibTrans" cxnId="{1FC4E55F-3AB8-432D-9201-8953F97DEC7E}">
      <dgm:prSet/>
      <dgm:spPr/>
      <dgm:t>
        <a:bodyPr/>
        <a:lstStyle/>
        <a:p>
          <a:endParaRPr lang="en-US"/>
        </a:p>
      </dgm:t>
    </dgm:pt>
    <dgm:pt modelId="{B35B2EA0-C7A0-4E20-8C82-FD7D04E904D1}">
      <dgm:prSet phldrT="[Text]" custT="1"/>
      <dgm:spPr>
        <a:solidFill>
          <a:schemeClr val="accent1">
            <a:lumMod val="40000"/>
            <a:lumOff val="60000"/>
          </a:schemeClr>
        </a:solidFill>
        <a:ln w="76200">
          <a:solidFill>
            <a:schemeClr val="accent1">
              <a:lumMod val="60000"/>
              <a:lumOff val="40000"/>
            </a:schemeClr>
          </a:solidFill>
        </a:ln>
      </dgm:spPr>
      <dgm:t>
        <a:bodyPr/>
        <a:lstStyle/>
        <a:p>
          <a:endParaRPr lang="en-US" sz="1600" dirty="0">
            <a:solidFill>
              <a:schemeClr val="tx1"/>
            </a:solidFill>
            <a:latin typeface="Aptos ExtraBold" panose="020B0004020202020204" pitchFamily="34" charset="0"/>
          </a:endParaRPr>
        </a:p>
        <a:p>
          <a:r>
            <a:rPr lang="en-US" sz="1600" dirty="0">
              <a:solidFill>
                <a:schemeClr val="tx1"/>
              </a:solidFill>
              <a:latin typeface="Aptos ExtraBold" panose="020B0004020202020204" pitchFamily="34" charset="0"/>
            </a:rPr>
            <a:t>Skagit Comprehensive Plan</a:t>
          </a:r>
        </a:p>
        <a:p>
          <a:r>
            <a:rPr lang="en-US" sz="1400" dirty="0">
              <a:solidFill>
                <a:schemeClr val="tx1"/>
              </a:solidFill>
              <a:latin typeface="Aptos Display" panose="020B0004020202020204" pitchFamily="34" charset="0"/>
            </a:rPr>
            <a:t>Supports:  H</a:t>
          </a:r>
          <a:r>
            <a:rPr lang="en-US" altLang="en-US" sz="1400" dirty="0">
              <a:solidFill>
                <a:schemeClr val="tx1"/>
              </a:solidFill>
            </a:rPr>
            <a:t>omeless </a:t>
          </a:r>
          <a:r>
            <a:rPr lang="en-US" altLang="en-US" sz="1400" dirty="0">
              <a:solidFill>
                <a:schemeClr val="tx1"/>
              </a:solidFill>
              <a:latin typeface="Aptos Display" panose="020B0004020202020204" pitchFamily="34" charset="0"/>
            </a:rPr>
            <a:t>housing</a:t>
          </a:r>
          <a:r>
            <a:rPr lang="en-US" altLang="en-US" sz="1400" dirty="0">
              <a:solidFill>
                <a:schemeClr val="tx1"/>
              </a:solidFill>
            </a:rPr>
            <a:t> capital developments</a:t>
          </a:r>
          <a:endParaRPr lang="en-US" sz="1400" dirty="0">
            <a:solidFill>
              <a:schemeClr val="tx1"/>
            </a:solidFill>
            <a:latin typeface="Aptos ExtraBold" panose="020B0004020202020204" pitchFamily="34" charset="0"/>
          </a:endParaRPr>
        </a:p>
        <a:p>
          <a:endParaRPr lang="en-US" sz="1400" dirty="0">
            <a:solidFill>
              <a:schemeClr val="tx1"/>
            </a:solidFill>
            <a:latin typeface="Aptos ExtraBold" panose="020B0004020202020204" pitchFamily="34" charset="0"/>
          </a:endParaRPr>
        </a:p>
      </dgm:t>
    </dgm:pt>
    <dgm:pt modelId="{FBCF48CC-AD25-497C-BAEF-DE05C7EF04DB}" type="parTrans" cxnId="{F6568E32-721F-4AC2-AD1F-DE3F1FFCFB8C}">
      <dgm:prSet/>
      <dgm:spPr>
        <a:solidFill>
          <a:schemeClr val="accent1">
            <a:lumMod val="75000"/>
          </a:schemeClr>
        </a:solidFill>
      </dgm:spPr>
      <dgm:t>
        <a:bodyPr/>
        <a:lstStyle/>
        <a:p>
          <a:endParaRPr lang="en-US" dirty="0"/>
        </a:p>
      </dgm:t>
    </dgm:pt>
    <dgm:pt modelId="{AA8A0BBB-D78B-4DD0-A91F-8FFEA31FC8D4}" type="sibTrans" cxnId="{F6568E32-721F-4AC2-AD1F-DE3F1FFCFB8C}">
      <dgm:prSet/>
      <dgm:spPr/>
      <dgm:t>
        <a:bodyPr/>
        <a:lstStyle/>
        <a:p>
          <a:endParaRPr lang="en-US"/>
        </a:p>
      </dgm:t>
    </dgm:pt>
    <dgm:pt modelId="{AC4F5984-5CAB-461C-87EF-76162ED97B66}">
      <dgm:prSet phldrT="[Text]" custT="1"/>
      <dgm:spPr>
        <a:solidFill>
          <a:schemeClr val="accent1">
            <a:lumMod val="40000"/>
            <a:lumOff val="60000"/>
          </a:schemeClr>
        </a:solidFill>
        <a:ln w="76200">
          <a:solidFill>
            <a:schemeClr val="accent1">
              <a:lumMod val="60000"/>
              <a:lumOff val="40000"/>
            </a:schemeClr>
          </a:solidFill>
        </a:ln>
      </dgm:spPr>
      <dgm:t>
        <a:bodyPr/>
        <a:lstStyle/>
        <a:p>
          <a:endParaRPr lang="en-US" sz="1600" dirty="0">
            <a:solidFill>
              <a:schemeClr val="tx1"/>
            </a:solidFill>
            <a:latin typeface="Aptos ExtraBold" panose="020B0004020202020204" pitchFamily="34" charset="0"/>
          </a:endParaRPr>
        </a:p>
        <a:p>
          <a:endParaRPr lang="en-US" sz="1600" dirty="0">
            <a:solidFill>
              <a:schemeClr val="tx1"/>
            </a:solidFill>
            <a:latin typeface="Aptos ExtraBold" panose="020B0004020202020204" pitchFamily="34" charset="0"/>
          </a:endParaRPr>
        </a:p>
        <a:p>
          <a:r>
            <a:rPr lang="en-US" sz="1600" dirty="0">
              <a:solidFill>
                <a:schemeClr val="tx1"/>
              </a:solidFill>
              <a:latin typeface="Aptos ExtraBold" panose="020B0004020202020204" pitchFamily="34" charset="0"/>
            </a:rPr>
            <a:t>North Star Initiative</a:t>
          </a:r>
        </a:p>
        <a:p>
          <a:r>
            <a:rPr lang="en-US" sz="1400" dirty="0">
              <a:solidFill>
                <a:schemeClr val="tx1"/>
              </a:solidFill>
              <a:latin typeface="Aptos Display" panose="020B0004020202020204" pitchFamily="34" charset="0"/>
            </a:rPr>
            <a:t>Supports: Increasing affordable housing and ending homelessness</a:t>
          </a:r>
        </a:p>
        <a:p>
          <a:endParaRPr lang="en-US" sz="1600" dirty="0">
            <a:solidFill>
              <a:schemeClr val="tx1"/>
            </a:solidFill>
            <a:latin typeface="Aptos ExtraBold" panose="020B0004020202020204" pitchFamily="34" charset="0"/>
          </a:endParaRPr>
        </a:p>
        <a:p>
          <a:endParaRPr lang="en-US" sz="1600" dirty="0">
            <a:solidFill>
              <a:schemeClr val="tx1"/>
            </a:solidFill>
            <a:latin typeface="Aptos ExtraBold" panose="020B0004020202020204" pitchFamily="34" charset="0"/>
          </a:endParaRPr>
        </a:p>
      </dgm:t>
    </dgm:pt>
    <dgm:pt modelId="{E8A0B23C-FDA8-408F-A14C-EC1F37184EE6}" type="sibTrans" cxnId="{4B47BEEF-4949-42CD-B9E3-392940080ADF}">
      <dgm:prSet/>
      <dgm:spPr/>
      <dgm:t>
        <a:bodyPr/>
        <a:lstStyle/>
        <a:p>
          <a:endParaRPr lang="en-US"/>
        </a:p>
      </dgm:t>
    </dgm:pt>
    <dgm:pt modelId="{CF77D610-6686-4DC4-B056-E789C187843C}" type="parTrans" cxnId="{4B47BEEF-4949-42CD-B9E3-392940080ADF}">
      <dgm:prSet/>
      <dgm:spPr>
        <a:solidFill>
          <a:schemeClr val="accent1">
            <a:lumMod val="75000"/>
          </a:schemeClr>
        </a:solidFill>
      </dgm:spPr>
      <dgm:t>
        <a:bodyPr/>
        <a:lstStyle/>
        <a:p>
          <a:endParaRPr lang="en-US"/>
        </a:p>
      </dgm:t>
    </dgm:pt>
    <dgm:pt modelId="{28A2A0FD-6A4F-48E3-AACA-9057E7ACC2E5}">
      <dgm:prSet phldrT="[Text]" custT="1"/>
      <dgm:spPr>
        <a:solidFill>
          <a:schemeClr val="accent1">
            <a:lumMod val="40000"/>
            <a:lumOff val="60000"/>
          </a:schemeClr>
        </a:solidFill>
        <a:ln w="76200">
          <a:solidFill>
            <a:schemeClr val="accent1">
              <a:lumMod val="60000"/>
              <a:lumOff val="40000"/>
            </a:schemeClr>
          </a:solidFill>
        </a:ln>
      </dgm:spPr>
      <dgm:t>
        <a:bodyPr/>
        <a:lstStyle/>
        <a:p>
          <a:r>
            <a:rPr lang="en-US" sz="1600" dirty="0">
              <a:solidFill>
                <a:schemeClr val="tx1"/>
              </a:solidFill>
              <a:latin typeface="Aptos ExtraBold" panose="020B0004020202020204" pitchFamily="34" charset="0"/>
            </a:rPr>
            <a:t>Skagit County Strategic Plan </a:t>
          </a:r>
          <a:r>
            <a:rPr lang="en-US" sz="1400" dirty="0">
              <a:solidFill>
                <a:schemeClr val="tx1"/>
              </a:solidFill>
              <a:latin typeface="Aptos Display" panose="020B0004020202020204" pitchFamily="34" charset="0"/>
            </a:rPr>
            <a:t>Supports: Increasing affordable housing and ending homelessness</a:t>
          </a:r>
          <a:endParaRPr lang="en-US" sz="1400" dirty="0">
            <a:solidFill>
              <a:schemeClr val="tx1"/>
            </a:solidFill>
            <a:latin typeface="Aptos ExtraBold" panose="020B0004020202020204" pitchFamily="34" charset="0"/>
          </a:endParaRPr>
        </a:p>
      </dgm:t>
    </dgm:pt>
    <dgm:pt modelId="{280A9D4B-BCC1-42A2-88D0-6C51214B14FC}" type="sibTrans" cxnId="{E9692CA5-7286-4FAB-90D9-38E01BE2CB07}">
      <dgm:prSet/>
      <dgm:spPr/>
      <dgm:t>
        <a:bodyPr/>
        <a:lstStyle/>
        <a:p>
          <a:endParaRPr lang="en-US"/>
        </a:p>
      </dgm:t>
    </dgm:pt>
    <dgm:pt modelId="{9EBD1FE1-5B66-4023-AF12-31EF08BAD42A}" type="parTrans" cxnId="{E9692CA5-7286-4FAB-90D9-38E01BE2CB07}">
      <dgm:prSet/>
      <dgm:spPr>
        <a:solidFill>
          <a:schemeClr val="accent1">
            <a:lumMod val="75000"/>
          </a:schemeClr>
        </a:solidFill>
      </dgm:spPr>
      <dgm:t>
        <a:bodyPr/>
        <a:lstStyle/>
        <a:p>
          <a:endParaRPr lang="en-US" dirty="0"/>
        </a:p>
      </dgm:t>
    </dgm:pt>
    <dgm:pt modelId="{65206159-B57E-4AB4-AD0A-62D2E1E49B75}">
      <dgm:prSet phldrT="[Text]" custT="1"/>
      <dgm:spPr>
        <a:solidFill>
          <a:schemeClr val="accent1">
            <a:lumMod val="40000"/>
            <a:lumOff val="60000"/>
          </a:schemeClr>
        </a:solidFill>
        <a:ln w="76200">
          <a:solidFill>
            <a:schemeClr val="accent1">
              <a:lumMod val="60000"/>
              <a:lumOff val="40000"/>
            </a:schemeClr>
          </a:solidFill>
        </a:ln>
      </dgm:spPr>
      <dgm:t>
        <a:bodyPr/>
        <a:lstStyle/>
        <a:p>
          <a:endParaRPr lang="en-US" sz="1600" dirty="0">
            <a:solidFill>
              <a:schemeClr val="tx1"/>
            </a:solidFill>
            <a:latin typeface="Aptos ExtraBold" panose="020B0004020202020204" pitchFamily="34" charset="0"/>
          </a:endParaRPr>
        </a:p>
        <a:p>
          <a:r>
            <a:rPr lang="en-US" sz="1600" dirty="0">
              <a:solidFill>
                <a:schemeClr val="tx1"/>
              </a:solidFill>
              <a:latin typeface="Aptos ExtraBold" panose="020B0004020202020204" pitchFamily="34" charset="0"/>
            </a:rPr>
            <a:t>HOME Consortium Consolidated Plan</a:t>
          </a:r>
        </a:p>
        <a:p>
          <a:r>
            <a:rPr lang="en-US" sz="1400" dirty="0">
              <a:solidFill>
                <a:schemeClr val="tx1"/>
              </a:solidFill>
              <a:latin typeface="Aptos Display" panose="020B0004020202020204" pitchFamily="34" charset="0"/>
            </a:rPr>
            <a:t>Supports: Increasing affordable housing and ending homelessness</a:t>
          </a:r>
        </a:p>
        <a:p>
          <a:endParaRPr lang="en-US" sz="1400" dirty="0">
            <a:solidFill>
              <a:schemeClr val="tx1"/>
            </a:solidFill>
            <a:latin typeface="Aptos ExtraBold" panose="020B0004020202020204" pitchFamily="34" charset="0"/>
          </a:endParaRPr>
        </a:p>
      </dgm:t>
    </dgm:pt>
    <dgm:pt modelId="{5C8D0D65-359E-4145-9B23-283CD8C313D5}" type="sibTrans" cxnId="{8D7ADFA8-A919-4F6B-AED3-EACD90001490}">
      <dgm:prSet/>
      <dgm:spPr/>
      <dgm:t>
        <a:bodyPr/>
        <a:lstStyle/>
        <a:p>
          <a:endParaRPr lang="en-US"/>
        </a:p>
      </dgm:t>
    </dgm:pt>
    <dgm:pt modelId="{E67631EF-6CE2-4F47-BE60-2939F16CB082}" type="parTrans" cxnId="{8D7ADFA8-A919-4F6B-AED3-EACD90001490}">
      <dgm:prSet/>
      <dgm:spPr>
        <a:solidFill>
          <a:schemeClr val="accent1">
            <a:lumMod val="75000"/>
          </a:schemeClr>
        </a:solidFill>
      </dgm:spPr>
      <dgm:t>
        <a:bodyPr/>
        <a:lstStyle/>
        <a:p>
          <a:endParaRPr lang="en-US"/>
        </a:p>
      </dgm:t>
    </dgm:pt>
    <dgm:pt modelId="{EB8240DE-A167-43DF-9ED1-31B0E8841D74}" type="pres">
      <dgm:prSet presAssocID="{E185FE73-045D-496C-B1F4-6D6549C1C602}" presName="Name0" presStyleCnt="0">
        <dgm:presLayoutVars>
          <dgm:chMax val="1"/>
          <dgm:dir/>
          <dgm:animLvl val="ctr"/>
          <dgm:resizeHandles val="exact"/>
        </dgm:presLayoutVars>
      </dgm:prSet>
      <dgm:spPr/>
    </dgm:pt>
    <dgm:pt modelId="{B93486C2-5EBB-4367-A31B-C8AF43A1635E}" type="pres">
      <dgm:prSet presAssocID="{40B1E24B-89FD-4883-8F14-41AB1BFD70A8}" presName="centerShape" presStyleLbl="node0" presStyleIdx="0" presStyleCnt="1" custScaleX="210855" custScaleY="210858" custLinFactNeighborX="0" custLinFactNeighborY="818"/>
      <dgm:spPr/>
    </dgm:pt>
    <dgm:pt modelId="{AFBC0BE2-D82A-4F3E-9F13-4230B8F39154}" type="pres">
      <dgm:prSet presAssocID="{CF77D610-6686-4DC4-B056-E789C187843C}" presName="parTrans" presStyleLbl="sibTrans2D1" presStyleIdx="0" presStyleCnt="4" custAng="10800000" custScaleX="108269" custScaleY="26964"/>
      <dgm:spPr/>
    </dgm:pt>
    <dgm:pt modelId="{EACDC746-3759-4C1E-86AD-3EC23452E84D}" type="pres">
      <dgm:prSet presAssocID="{CF77D610-6686-4DC4-B056-E789C187843C}" presName="connectorText" presStyleLbl="sibTrans2D1" presStyleIdx="0" presStyleCnt="4"/>
      <dgm:spPr/>
    </dgm:pt>
    <dgm:pt modelId="{51CBFBF5-3000-4CDE-AEA1-04752A532336}" type="pres">
      <dgm:prSet presAssocID="{AC4F5984-5CAB-461C-87EF-76162ED97B66}" presName="node" presStyleLbl="node1" presStyleIdx="0" presStyleCnt="4" custScaleX="123761" custScaleY="128349" custRadScaleRad="152843" custRadScaleInc="123131">
        <dgm:presLayoutVars>
          <dgm:bulletEnabled val="1"/>
        </dgm:presLayoutVars>
      </dgm:prSet>
      <dgm:spPr/>
    </dgm:pt>
    <dgm:pt modelId="{62B27596-83E8-4BFB-9424-1BA2EA5D396F}" type="pres">
      <dgm:prSet presAssocID="{9EBD1FE1-5B66-4023-AF12-31EF08BAD42A}" presName="parTrans" presStyleLbl="sibTrans2D1" presStyleIdx="1" presStyleCnt="4" custAng="10800000" custScaleX="108270" custScaleY="26964"/>
      <dgm:spPr/>
    </dgm:pt>
    <dgm:pt modelId="{EFFB81ED-ACBE-4A84-BBD3-8DDFCCB077E7}" type="pres">
      <dgm:prSet presAssocID="{9EBD1FE1-5B66-4023-AF12-31EF08BAD42A}" presName="connectorText" presStyleLbl="sibTrans2D1" presStyleIdx="1" presStyleCnt="4"/>
      <dgm:spPr/>
    </dgm:pt>
    <dgm:pt modelId="{94E2D2F4-1092-435F-86E3-58FC3CC19E2D}" type="pres">
      <dgm:prSet presAssocID="{28A2A0FD-6A4F-48E3-AACA-9057E7ACC2E5}" presName="node" presStyleLbl="node1" presStyleIdx="1" presStyleCnt="4" custScaleX="123761" custScaleY="128349" custRadScaleRad="155632" custRadScaleInc="77756">
        <dgm:presLayoutVars>
          <dgm:bulletEnabled val="1"/>
        </dgm:presLayoutVars>
      </dgm:prSet>
      <dgm:spPr/>
    </dgm:pt>
    <dgm:pt modelId="{3E0C35B6-FC26-42CC-B5DE-A8AC496E854B}" type="pres">
      <dgm:prSet presAssocID="{E67631EF-6CE2-4F47-BE60-2939F16CB082}" presName="parTrans" presStyleLbl="sibTrans2D1" presStyleIdx="2" presStyleCnt="4" custAng="10800000" custScaleX="137746" custScaleY="29694" custLinFactNeighborY="1889"/>
      <dgm:spPr/>
    </dgm:pt>
    <dgm:pt modelId="{F6C21878-E612-4D81-B67F-2B1C8899B0AB}" type="pres">
      <dgm:prSet presAssocID="{E67631EF-6CE2-4F47-BE60-2939F16CB082}" presName="connectorText" presStyleLbl="sibTrans2D1" presStyleIdx="2" presStyleCnt="4"/>
      <dgm:spPr/>
    </dgm:pt>
    <dgm:pt modelId="{ECD826E6-50AA-4748-9542-75EC265F7B2E}" type="pres">
      <dgm:prSet presAssocID="{65206159-B57E-4AB4-AD0A-62D2E1E49B75}" presName="node" presStyleLbl="node1" presStyleIdx="2" presStyleCnt="4" custScaleX="137513" custScaleY="137288" custRadScaleRad="149591" custRadScaleInc="117844">
        <dgm:presLayoutVars>
          <dgm:bulletEnabled val="1"/>
        </dgm:presLayoutVars>
      </dgm:prSet>
      <dgm:spPr/>
    </dgm:pt>
    <dgm:pt modelId="{826545CB-F2FC-44AE-B9A0-AE8C26C893BC}" type="pres">
      <dgm:prSet presAssocID="{FBCF48CC-AD25-497C-BAEF-DE05C7EF04DB}" presName="parTrans" presStyleLbl="sibTrans2D1" presStyleIdx="3" presStyleCnt="4" custAng="10800000" custScaleX="108268" custScaleY="26964"/>
      <dgm:spPr/>
    </dgm:pt>
    <dgm:pt modelId="{F8AACA48-B75B-40AB-9660-A2831E6E460A}" type="pres">
      <dgm:prSet presAssocID="{FBCF48CC-AD25-497C-BAEF-DE05C7EF04DB}" presName="connectorText" presStyleLbl="sibTrans2D1" presStyleIdx="3" presStyleCnt="4"/>
      <dgm:spPr/>
    </dgm:pt>
    <dgm:pt modelId="{50FEDA76-9846-4440-83EE-365926119E24}" type="pres">
      <dgm:prSet presAssocID="{B35B2EA0-C7A0-4E20-8C82-FD7D04E904D1}" presName="node" presStyleLbl="node1" presStyleIdx="3" presStyleCnt="4" custScaleX="132934" custScaleY="128349" custRadScaleRad="150354" custRadScaleInc="78327">
        <dgm:presLayoutVars>
          <dgm:bulletEnabled val="1"/>
        </dgm:presLayoutVars>
      </dgm:prSet>
      <dgm:spPr/>
    </dgm:pt>
  </dgm:ptLst>
  <dgm:cxnLst>
    <dgm:cxn modelId="{B69EDE0B-D89A-4643-9CA8-DDF61D283D3A}" type="presOf" srcId="{B35B2EA0-C7A0-4E20-8C82-FD7D04E904D1}" destId="{50FEDA76-9846-4440-83EE-365926119E24}" srcOrd="0" destOrd="0" presId="urn:microsoft.com/office/officeart/2005/8/layout/radial5"/>
    <dgm:cxn modelId="{F25C7D19-DD08-4FDC-BF60-16C010192DEF}" type="presOf" srcId="{E67631EF-6CE2-4F47-BE60-2939F16CB082}" destId="{F6C21878-E612-4D81-B67F-2B1C8899B0AB}" srcOrd="1" destOrd="0" presId="urn:microsoft.com/office/officeart/2005/8/layout/radial5"/>
    <dgm:cxn modelId="{9B4D8027-E1C4-4EAA-BA62-1E777F10AF07}" type="presOf" srcId="{E67631EF-6CE2-4F47-BE60-2939F16CB082}" destId="{3E0C35B6-FC26-42CC-B5DE-A8AC496E854B}" srcOrd="0" destOrd="0" presId="urn:microsoft.com/office/officeart/2005/8/layout/radial5"/>
    <dgm:cxn modelId="{F6568E32-721F-4AC2-AD1F-DE3F1FFCFB8C}" srcId="{40B1E24B-89FD-4883-8F14-41AB1BFD70A8}" destId="{B35B2EA0-C7A0-4E20-8C82-FD7D04E904D1}" srcOrd="3" destOrd="0" parTransId="{FBCF48CC-AD25-497C-BAEF-DE05C7EF04DB}" sibTransId="{AA8A0BBB-D78B-4DD0-A91F-8FFEA31FC8D4}"/>
    <dgm:cxn modelId="{1FC4E55F-3AB8-432D-9201-8953F97DEC7E}" srcId="{E185FE73-045D-496C-B1F4-6D6549C1C602}" destId="{40B1E24B-89FD-4883-8F14-41AB1BFD70A8}" srcOrd="0" destOrd="0" parTransId="{F245ED5A-7DA6-433D-91A9-4DA626192028}" sibTransId="{51E7CAB8-108A-4500-B422-1452C9629E90}"/>
    <dgm:cxn modelId="{4C2D5360-23CD-4C63-A27C-A7CDD6EA9192}" type="presOf" srcId="{CF77D610-6686-4DC4-B056-E789C187843C}" destId="{EACDC746-3759-4C1E-86AD-3EC23452E84D}" srcOrd="1" destOrd="0" presId="urn:microsoft.com/office/officeart/2005/8/layout/radial5"/>
    <dgm:cxn modelId="{6F6A2345-1313-4C94-A9A5-CB5CF7A78644}" type="presOf" srcId="{9EBD1FE1-5B66-4023-AF12-31EF08BAD42A}" destId="{62B27596-83E8-4BFB-9424-1BA2EA5D396F}" srcOrd="0" destOrd="0" presId="urn:microsoft.com/office/officeart/2005/8/layout/radial5"/>
    <dgm:cxn modelId="{71EFA26E-2F3A-4598-AB16-75FEE34C8F82}" type="presOf" srcId="{FBCF48CC-AD25-497C-BAEF-DE05C7EF04DB}" destId="{F8AACA48-B75B-40AB-9660-A2831E6E460A}" srcOrd="1" destOrd="0" presId="urn:microsoft.com/office/officeart/2005/8/layout/radial5"/>
    <dgm:cxn modelId="{5D2E8178-298A-4C10-9985-C41B7F88B5EA}" type="presOf" srcId="{40B1E24B-89FD-4883-8F14-41AB1BFD70A8}" destId="{B93486C2-5EBB-4367-A31B-C8AF43A1635E}" srcOrd="0" destOrd="0" presId="urn:microsoft.com/office/officeart/2005/8/layout/radial5"/>
    <dgm:cxn modelId="{C523DFA1-2CBF-4B4E-AA4E-E6E48465A178}" type="presOf" srcId="{9EBD1FE1-5B66-4023-AF12-31EF08BAD42A}" destId="{EFFB81ED-ACBE-4A84-BBD3-8DDFCCB077E7}" srcOrd="1" destOrd="0" presId="urn:microsoft.com/office/officeart/2005/8/layout/radial5"/>
    <dgm:cxn modelId="{E9692CA5-7286-4FAB-90D9-38E01BE2CB07}" srcId="{40B1E24B-89FD-4883-8F14-41AB1BFD70A8}" destId="{28A2A0FD-6A4F-48E3-AACA-9057E7ACC2E5}" srcOrd="1" destOrd="0" parTransId="{9EBD1FE1-5B66-4023-AF12-31EF08BAD42A}" sibTransId="{280A9D4B-BCC1-42A2-88D0-6C51214B14FC}"/>
    <dgm:cxn modelId="{1AB103A7-E723-40B5-84CD-673743026D62}" type="presOf" srcId="{65206159-B57E-4AB4-AD0A-62D2E1E49B75}" destId="{ECD826E6-50AA-4748-9542-75EC265F7B2E}" srcOrd="0" destOrd="0" presId="urn:microsoft.com/office/officeart/2005/8/layout/radial5"/>
    <dgm:cxn modelId="{8D7ADFA8-A919-4F6B-AED3-EACD90001490}" srcId="{40B1E24B-89FD-4883-8F14-41AB1BFD70A8}" destId="{65206159-B57E-4AB4-AD0A-62D2E1E49B75}" srcOrd="2" destOrd="0" parTransId="{E67631EF-6CE2-4F47-BE60-2939F16CB082}" sibTransId="{5C8D0D65-359E-4145-9B23-283CD8C313D5}"/>
    <dgm:cxn modelId="{061504A9-4E65-4BC9-9494-DF2898B03B1B}" type="presOf" srcId="{CF77D610-6686-4DC4-B056-E789C187843C}" destId="{AFBC0BE2-D82A-4F3E-9F13-4230B8F39154}" srcOrd="0" destOrd="0" presId="urn:microsoft.com/office/officeart/2005/8/layout/radial5"/>
    <dgm:cxn modelId="{FE9862B1-91A9-47CC-80C6-D4A6B6D987BC}" type="presOf" srcId="{E185FE73-045D-496C-B1F4-6D6549C1C602}" destId="{EB8240DE-A167-43DF-9ED1-31B0E8841D74}" srcOrd="0" destOrd="0" presId="urn:microsoft.com/office/officeart/2005/8/layout/radial5"/>
    <dgm:cxn modelId="{A8DC31CC-AC0D-4034-94A3-7092A4DD0879}" type="presOf" srcId="{AC4F5984-5CAB-461C-87EF-76162ED97B66}" destId="{51CBFBF5-3000-4CDE-AEA1-04752A532336}" srcOrd="0" destOrd="0" presId="urn:microsoft.com/office/officeart/2005/8/layout/radial5"/>
    <dgm:cxn modelId="{448C27E5-C695-4859-9FC6-4A994D81CE0C}" type="presOf" srcId="{28A2A0FD-6A4F-48E3-AACA-9057E7ACC2E5}" destId="{94E2D2F4-1092-435F-86E3-58FC3CC19E2D}" srcOrd="0" destOrd="0" presId="urn:microsoft.com/office/officeart/2005/8/layout/radial5"/>
    <dgm:cxn modelId="{4B47BEEF-4949-42CD-B9E3-392940080ADF}" srcId="{40B1E24B-89FD-4883-8F14-41AB1BFD70A8}" destId="{AC4F5984-5CAB-461C-87EF-76162ED97B66}" srcOrd="0" destOrd="0" parTransId="{CF77D610-6686-4DC4-B056-E789C187843C}" sibTransId="{E8A0B23C-FDA8-408F-A14C-EC1F37184EE6}"/>
    <dgm:cxn modelId="{5B09DAF5-C27F-4F3B-8512-8282AB1833DC}" type="presOf" srcId="{FBCF48CC-AD25-497C-BAEF-DE05C7EF04DB}" destId="{826545CB-F2FC-44AE-B9A0-AE8C26C893BC}" srcOrd="0" destOrd="0" presId="urn:microsoft.com/office/officeart/2005/8/layout/radial5"/>
    <dgm:cxn modelId="{44FFE85A-35A4-4F92-87A2-5DBA6FA812E5}" type="presParOf" srcId="{EB8240DE-A167-43DF-9ED1-31B0E8841D74}" destId="{B93486C2-5EBB-4367-A31B-C8AF43A1635E}" srcOrd="0" destOrd="0" presId="urn:microsoft.com/office/officeart/2005/8/layout/radial5"/>
    <dgm:cxn modelId="{240E4F3F-9D69-43BA-BB18-FE9BD090740F}" type="presParOf" srcId="{EB8240DE-A167-43DF-9ED1-31B0E8841D74}" destId="{AFBC0BE2-D82A-4F3E-9F13-4230B8F39154}" srcOrd="1" destOrd="0" presId="urn:microsoft.com/office/officeart/2005/8/layout/radial5"/>
    <dgm:cxn modelId="{5940AC45-B3A6-4099-9F18-947C46964B93}" type="presParOf" srcId="{AFBC0BE2-D82A-4F3E-9F13-4230B8F39154}" destId="{EACDC746-3759-4C1E-86AD-3EC23452E84D}" srcOrd="0" destOrd="0" presId="urn:microsoft.com/office/officeart/2005/8/layout/radial5"/>
    <dgm:cxn modelId="{A947806A-7235-4709-AF80-5AFCE1B4AC6B}" type="presParOf" srcId="{EB8240DE-A167-43DF-9ED1-31B0E8841D74}" destId="{51CBFBF5-3000-4CDE-AEA1-04752A532336}" srcOrd="2" destOrd="0" presId="urn:microsoft.com/office/officeart/2005/8/layout/radial5"/>
    <dgm:cxn modelId="{5361734F-222B-43A6-B570-505C2A98C26C}" type="presParOf" srcId="{EB8240DE-A167-43DF-9ED1-31B0E8841D74}" destId="{62B27596-83E8-4BFB-9424-1BA2EA5D396F}" srcOrd="3" destOrd="0" presId="urn:microsoft.com/office/officeart/2005/8/layout/radial5"/>
    <dgm:cxn modelId="{86A0949B-323F-465E-A459-7CFC9E91B793}" type="presParOf" srcId="{62B27596-83E8-4BFB-9424-1BA2EA5D396F}" destId="{EFFB81ED-ACBE-4A84-BBD3-8DDFCCB077E7}" srcOrd="0" destOrd="0" presId="urn:microsoft.com/office/officeart/2005/8/layout/radial5"/>
    <dgm:cxn modelId="{1EBE6F43-508C-4027-A8E9-114309842109}" type="presParOf" srcId="{EB8240DE-A167-43DF-9ED1-31B0E8841D74}" destId="{94E2D2F4-1092-435F-86E3-58FC3CC19E2D}" srcOrd="4" destOrd="0" presId="urn:microsoft.com/office/officeart/2005/8/layout/radial5"/>
    <dgm:cxn modelId="{DE0C37A4-64C5-4F88-A9CA-7B0179503669}" type="presParOf" srcId="{EB8240DE-A167-43DF-9ED1-31B0E8841D74}" destId="{3E0C35B6-FC26-42CC-B5DE-A8AC496E854B}" srcOrd="5" destOrd="0" presId="urn:microsoft.com/office/officeart/2005/8/layout/radial5"/>
    <dgm:cxn modelId="{663D49A5-175F-4668-A58A-FBC1BE14F9D9}" type="presParOf" srcId="{3E0C35B6-FC26-42CC-B5DE-A8AC496E854B}" destId="{F6C21878-E612-4D81-B67F-2B1C8899B0AB}" srcOrd="0" destOrd="0" presId="urn:microsoft.com/office/officeart/2005/8/layout/radial5"/>
    <dgm:cxn modelId="{F5E4EA09-1D1C-421F-9EDA-52E44761ABF9}" type="presParOf" srcId="{EB8240DE-A167-43DF-9ED1-31B0E8841D74}" destId="{ECD826E6-50AA-4748-9542-75EC265F7B2E}" srcOrd="6" destOrd="0" presId="urn:microsoft.com/office/officeart/2005/8/layout/radial5"/>
    <dgm:cxn modelId="{167BBB45-B261-4999-96E8-584A639BE8B2}" type="presParOf" srcId="{EB8240DE-A167-43DF-9ED1-31B0E8841D74}" destId="{826545CB-F2FC-44AE-B9A0-AE8C26C893BC}" srcOrd="7" destOrd="0" presId="urn:microsoft.com/office/officeart/2005/8/layout/radial5"/>
    <dgm:cxn modelId="{2D8D0434-7D71-492B-AB4D-B752861AF748}" type="presParOf" srcId="{826545CB-F2FC-44AE-B9A0-AE8C26C893BC}" destId="{F8AACA48-B75B-40AB-9660-A2831E6E460A}" srcOrd="0" destOrd="0" presId="urn:microsoft.com/office/officeart/2005/8/layout/radial5"/>
    <dgm:cxn modelId="{56B4DB7E-C1BE-4659-B8F9-088E8CF64E29}" type="presParOf" srcId="{EB8240DE-A167-43DF-9ED1-31B0E8841D74}" destId="{50FEDA76-9846-4440-83EE-365926119E24}" srcOrd="8" destOrd="0" presId="urn:microsoft.com/office/officeart/2005/8/layout/radial5"/>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668E95C-BCA7-4665-A3CC-73BC8B3E4D72}">
      <dsp:nvSpPr>
        <dsp:cNvPr id="0" name=""/>
        <dsp:cNvSpPr/>
      </dsp:nvSpPr>
      <dsp:spPr>
        <a:xfrm>
          <a:off x="0" y="1371592"/>
          <a:ext cx="7557977" cy="1856740"/>
        </a:xfrm>
        <a:prstGeom prst="notchedRightArrow">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BDDE4918-345B-4493-AA36-2D0DE8BD07BE}">
      <dsp:nvSpPr>
        <dsp:cNvPr id="0" name=""/>
        <dsp:cNvSpPr/>
      </dsp:nvSpPr>
      <dsp:spPr>
        <a:xfrm>
          <a:off x="458055" y="48256"/>
          <a:ext cx="1332645" cy="185674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8016" tIns="128016" rIns="128016" bIns="128016" numCol="1" spcCol="1270" anchor="b" anchorCtr="0">
          <a:noAutofit/>
        </a:bodyPr>
        <a:lstStyle/>
        <a:p>
          <a:pPr marL="0" lvl="0" indent="0" algn="ctr" defTabSz="800100">
            <a:lnSpc>
              <a:spcPct val="90000"/>
            </a:lnSpc>
            <a:spcBef>
              <a:spcPct val="0"/>
            </a:spcBef>
            <a:spcAft>
              <a:spcPct val="35000"/>
            </a:spcAft>
            <a:buNone/>
          </a:pPr>
          <a:r>
            <a:rPr lang="en-US" sz="1800" kern="1200" dirty="0"/>
            <a:t>Surveys Conducted</a:t>
          </a:r>
        </a:p>
      </dsp:txBody>
      <dsp:txXfrm>
        <a:off x="458055" y="48256"/>
        <a:ext cx="1332645" cy="1856740"/>
      </dsp:txXfrm>
    </dsp:sp>
    <dsp:sp modelId="{AEE7E299-334F-423F-93F3-ED42DE95E999}">
      <dsp:nvSpPr>
        <dsp:cNvPr id="0" name=""/>
        <dsp:cNvSpPr/>
      </dsp:nvSpPr>
      <dsp:spPr>
        <a:xfrm>
          <a:off x="872808" y="2057402"/>
          <a:ext cx="464185" cy="464185"/>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DAD7145B-113B-4204-9610-809CB9886084}">
      <dsp:nvSpPr>
        <dsp:cNvPr id="0" name=""/>
        <dsp:cNvSpPr/>
      </dsp:nvSpPr>
      <dsp:spPr>
        <a:xfrm>
          <a:off x="1714495" y="2694631"/>
          <a:ext cx="1637438" cy="185674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8016" tIns="128016" rIns="128016" bIns="128016" numCol="1" spcCol="1270" anchor="t" anchorCtr="0">
          <a:noAutofit/>
        </a:bodyPr>
        <a:lstStyle/>
        <a:p>
          <a:pPr marL="0" lvl="0" indent="0" algn="ctr" defTabSz="800100">
            <a:lnSpc>
              <a:spcPct val="90000"/>
            </a:lnSpc>
            <a:spcBef>
              <a:spcPct val="0"/>
            </a:spcBef>
            <a:spcAft>
              <a:spcPct val="35000"/>
            </a:spcAft>
            <a:buNone/>
          </a:pPr>
          <a:r>
            <a:rPr lang="en-US" sz="1800" kern="1200" dirty="0"/>
            <a:t>2025 PIT Results</a:t>
          </a:r>
        </a:p>
      </dsp:txBody>
      <dsp:txXfrm>
        <a:off x="1714495" y="2694631"/>
        <a:ext cx="1637438" cy="1856740"/>
      </dsp:txXfrm>
    </dsp:sp>
    <dsp:sp modelId="{25FD1DB6-F63D-46E0-A3BB-EEDD8AD37DA5}">
      <dsp:nvSpPr>
        <dsp:cNvPr id="0" name=""/>
        <dsp:cNvSpPr/>
      </dsp:nvSpPr>
      <dsp:spPr>
        <a:xfrm>
          <a:off x="2309341" y="2088832"/>
          <a:ext cx="464185" cy="464185"/>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F5EFC61C-2AA8-48F8-B42A-C721820FEB39}">
      <dsp:nvSpPr>
        <dsp:cNvPr id="0" name=""/>
        <dsp:cNvSpPr/>
      </dsp:nvSpPr>
      <dsp:spPr>
        <a:xfrm>
          <a:off x="5224459" y="2667002"/>
          <a:ext cx="1637438" cy="162464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8016" tIns="128016" rIns="128016" bIns="128016" numCol="1" spcCol="1270" anchor="b" anchorCtr="0">
          <a:noAutofit/>
        </a:bodyPr>
        <a:lstStyle/>
        <a:p>
          <a:pPr marL="0" lvl="0" indent="0" algn="ctr" defTabSz="800100">
            <a:lnSpc>
              <a:spcPct val="90000"/>
            </a:lnSpc>
            <a:spcBef>
              <a:spcPct val="0"/>
            </a:spcBef>
            <a:spcAft>
              <a:spcPct val="35000"/>
            </a:spcAft>
            <a:buNone/>
          </a:pPr>
          <a:r>
            <a:rPr lang="en-US" sz="1800" kern="1200" dirty="0"/>
            <a:t>Draft in process </a:t>
          </a:r>
        </a:p>
        <a:p>
          <a:pPr marL="0" lvl="0" indent="0" algn="ctr" defTabSz="800100">
            <a:lnSpc>
              <a:spcPct val="90000"/>
            </a:lnSpc>
            <a:spcBef>
              <a:spcPct val="0"/>
            </a:spcBef>
            <a:spcAft>
              <a:spcPct val="35000"/>
            </a:spcAft>
            <a:buNone/>
          </a:pPr>
          <a:r>
            <a:rPr lang="en-US" sz="1800" kern="1200" dirty="0"/>
            <a:t>(HAPT service needs incorporated)</a:t>
          </a:r>
        </a:p>
      </dsp:txBody>
      <dsp:txXfrm>
        <a:off x="5224459" y="2667002"/>
        <a:ext cx="1637438" cy="1624647"/>
      </dsp:txXfrm>
    </dsp:sp>
    <dsp:sp modelId="{DAA262A3-DCCF-494D-97A5-146ECA46949D}">
      <dsp:nvSpPr>
        <dsp:cNvPr id="0" name=""/>
        <dsp:cNvSpPr/>
      </dsp:nvSpPr>
      <dsp:spPr>
        <a:xfrm>
          <a:off x="4000499" y="2057402"/>
          <a:ext cx="464185" cy="464185"/>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5A5DD789-01F4-4163-AFBA-55FD8D118EFE}">
      <dsp:nvSpPr>
        <dsp:cNvPr id="0" name=""/>
        <dsp:cNvSpPr/>
      </dsp:nvSpPr>
      <dsp:spPr>
        <a:xfrm>
          <a:off x="3471925" y="864094"/>
          <a:ext cx="1637438" cy="81230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8016" tIns="128016" rIns="128016" bIns="128016" numCol="1" spcCol="1270" anchor="t" anchorCtr="0">
          <a:noAutofit/>
        </a:bodyPr>
        <a:lstStyle/>
        <a:p>
          <a:pPr marL="0" lvl="0" indent="0" algn="ctr" defTabSz="800100">
            <a:lnSpc>
              <a:spcPct val="90000"/>
            </a:lnSpc>
            <a:spcBef>
              <a:spcPct val="0"/>
            </a:spcBef>
            <a:spcAft>
              <a:spcPct val="35000"/>
            </a:spcAft>
            <a:buNone/>
          </a:pPr>
          <a:r>
            <a:rPr lang="en-US" sz="1800" kern="1200" dirty="0"/>
            <a:t>Plan Objectives Confirmed</a:t>
          </a:r>
        </a:p>
      </dsp:txBody>
      <dsp:txXfrm>
        <a:off x="3471925" y="864094"/>
        <a:ext cx="1637438" cy="812305"/>
      </dsp:txXfrm>
    </dsp:sp>
    <dsp:sp modelId="{05DB5489-5848-49F5-AD0A-342B88694145}">
      <dsp:nvSpPr>
        <dsp:cNvPr id="0" name=""/>
        <dsp:cNvSpPr/>
      </dsp:nvSpPr>
      <dsp:spPr>
        <a:xfrm>
          <a:off x="5753101" y="2057397"/>
          <a:ext cx="464185" cy="464185"/>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93486C2-5EBB-4367-A31B-C8AF43A1635E}">
      <dsp:nvSpPr>
        <dsp:cNvPr id="0" name=""/>
        <dsp:cNvSpPr/>
      </dsp:nvSpPr>
      <dsp:spPr>
        <a:xfrm>
          <a:off x="2324124" y="1410591"/>
          <a:ext cx="3505196" cy="3505246"/>
        </a:xfrm>
        <a:prstGeom prst="ellipse">
          <a:avLst/>
        </a:prstGeom>
        <a:solidFill>
          <a:schemeClr val="accent1">
            <a:lumMod val="75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marL="0" lvl="0" indent="0" algn="ctr" defTabSz="711200">
            <a:lnSpc>
              <a:spcPct val="90000"/>
            </a:lnSpc>
            <a:spcBef>
              <a:spcPct val="0"/>
            </a:spcBef>
            <a:spcAft>
              <a:spcPct val="35000"/>
            </a:spcAft>
            <a:buNone/>
          </a:pPr>
          <a:endParaRPr lang="en-US" sz="1600" kern="1200" dirty="0"/>
        </a:p>
        <a:p>
          <a:pPr marL="0" lvl="0" indent="0" algn="ctr" defTabSz="711200">
            <a:lnSpc>
              <a:spcPct val="90000"/>
            </a:lnSpc>
            <a:spcBef>
              <a:spcPct val="0"/>
            </a:spcBef>
            <a:spcAft>
              <a:spcPct val="35000"/>
            </a:spcAft>
            <a:buNone/>
          </a:pPr>
          <a:r>
            <a:rPr lang="en-US" sz="1800" kern="1200" dirty="0">
              <a:latin typeface="Aptos ExtraBold" panose="020B0004020202020204" pitchFamily="34" charset="0"/>
            </a:rPr>
            <a:t>5 Year Homeless Housing Plan</a:t>
          </a:r>
        </a:p>
        <a:p>
          <a:pPr marL="0" lvl="0" indent="0" algn="ctr" defTabSz="711200">
            <a:lnSpc>
              <a:spcPct val="90000"/>
            </a:lnSpc>
            <a:spcBef>
              <a:spcPct val="0"/>
            </a:spcBef>
            <a:spcAft>
              <a:spcPct val="35000"/>
            </a:spcAft>
            <a:buNone/>
          </a:pPr>
          <a:r>
            <a:rPr lang="en-US" sz="1200" kern="1200" dirty="0"/>
            <a:t>-</a:t>
          </a:r>
          <a:r>
            <a:rPr lang="en-US" sz="1200" kern="1200" dirty="0">
              <a:latin typeface="Aptos Display" panose="020B0004020202020204" pitchFamily="34" charset="0"/>
            </a:rPr>
            <a:t>Equitable and Accountable system</a:t>
          </a:r>
        </a:p>
        <a:p>
          <a:pPr marL="0" lvl="0" indent="0" algn="ctr" defTabSz="711200">
            <a:lnSpc>
              <a:spcPct val="90000"/>
            </a:lnSpc>
            <a:spcBef>
              <a:spcPct val="0"/>
            </a:spcBef>
            <a:spcAft>
              <a:spcPct val="35000"/>
            </a:spcAft>
            <a:buNone/>
          </a:pPr>
          <a:r>
            <a:rPr lang="en-US" sz="1200" kern="1200" dirty="0">
              <a:latin typeface="Aptos Display" panose="020B0004020202020204" pitchFamily="34" charset="0"/>
            </a:rPr>
            <a:t>-Strengthen Homeless Service Provider network</a:t>
          </a:r>
        </a:p>
        <a:p>
          <a:pPr marL="0" lvl="0" indent="0" algn="ctr" defTabSz="711200">
            <a:lnSpc>
              <a:spcPct val="90000"/>
            </a:lnSpc>
            <a:spcBef>
              <a:spcPct val="0"/>
            </a:spcBef>
            <a:spcAft>
              <a:spcPct val="35000"/>
            </a:spcAft>
            <a:buNone/>
          </a:pPr>
          <a:r>
            <a:rPr lang="en-US" sz="1200" kern="1200" dirty="0">
              <a:latin typeface="Aptos Display" panose="020B0004020202020204" pitchFamily="34" charset="0"/>
            </a:rPr>
            <a:t>- Prevent episodes of Homelessness</a:t>
          </a:r>
        </a:p>
        <a:p>
          <a:pPr marL="0" lvl="0" indent="0" algn="ctr" defTabSz="711200">
            <a:lnSpc>
              <a:spcPct val="90000"/>
            </a:lnSpc>
            <a:spcBef>
              <a:spcPct val="0"/>
            </a:spcBef>
            <a:spcAft>
              <a:spcPct val="35000"/>
            </a:spcAft>
            <a:buNone/>
          </a:pPr>
          <a:r>
            <a:rPr lang="en-US" sz="1200" kern="1200" dirty="0">
              <a:latin typeface="Aptos Display" panose="020B0004020202020204" pitchFamily="34" charset="0"/>
            </a:rPr>
            <a:t>- Prioritize assistance based on greatest barriers</a:t>
          </a:r>
        </a:p>
        <a:p>
          <a:pPr marL="0" lvl="0" indent="0" algn="ctr" defTabSz="711200">
            <a:lnSpc>
              <a:spcPct val="90000"/>
            </a:lnSpc>
            <a:spcBef>
              <a:spcPct val="0"/>
            </a:spcBef>
            <a:spcAft>
              <a:spcPct val="35000"/>
            </a:spcAft>
            <a:buNone/>
          </a:pPr>
          <a:r>
            <a:rPr lang="en-US" sz="1200" kern="1200" dirty="0">
              <a:latin typeface="Aptos Display" panose="020B0004020202020204" pitchFamily="34" charset="0"/>
            </a:rPr>
            <a:t>- Seek to house everyone in stable housing</a:t>
          </a:r>
        </a:p>
        <a:p>
          <a:pPr marL="0" lvl="0" indent="0" algn="ctr" defTabSz="711200">
            <a:lnSpc>
              <a:spcPct val="90000"/>
            </a:lnSpc>
            <a:spcBef>
              <a:spcPct val="0"/>
            </a:spcBef>
            <a:spcAft>
              <a:spcPct val="35000"/>
            </a:spcAft>
            <a:buNone/>
          </a:pPr>
          <a:endParaRPr lang="en-US" sz="1600" kern="1200" dirty="0"/>
        </a:p>
      </dsp:txBody>
      <dsp:txXfrm>
        <a:off x="2837448" y="1923922"/>
        <a:ext cx="2478548" cy="2478584"/>
      </dsp:txXfrm>
    </dsp:sp>
    <dsp:sp modelId="{AFBC0BE2-D82A-4F3E-9F13-4230B8F39154}">
      <dsp:nvSpPr>
        <dsp:cNvPr id="0" name=""/>
        <dsp:cNvSpPr/>
      </dsp:nvSpPr>
      <dsp:spPr>
        <a:xfrm rot="8694429">
          <a:off x="5597058" y="1860490"/>
          <a:ext cx="450585" cy="152402"/>
        </a:xfrm>
        <a:prstGeom prst="rightArrow">
          <a:avLst>
            <a:gd name="adj1" fmla="val 60000"/>
            <a:gd name="adj2" fmla="val 50000"/>
          </a:avLst>
        </a:prstGeom>
        <a:solidFill>
          <a:schemeClr val="accent1">
            <a:lumMod val="7500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266700">
            <a:lnSpc>
              <a:spcPct val="90000"/>
            </a:lnSpc>
            <a:spcBef>
              <a:spcPct val="0"/>
            </a:spcBef>
            <a:spcAft>
              <a:spcPct val="35000"/>
            </a:spcAft>
            <a:buNone/>
          </a:pPr>
          <a:endParaRPr lang="en-US" sz="600" kern="1200"/>
        </a:p>
      </dsp:txBody>
      <dsp:txXfrm>
        <a:off x="5638623" y="1877827"/>
        <a:ext cx="404864" cy="91442"/>
      </dsp:txXfrm>
    </dsp:sp>
    <dsp:sp modelId="{51CBFBF5-3000-4CDE-AEA1-04752A532336}">
      <dsp:nvSpPr>
        <dsp:cNvPr id="0" name=""/>
        <dsp:cNvSpPr/>
      </dsp:nvSpPr>
      <dsp:spPr>
        <a:xfrm>
          <a:off x="5976181" y="39006"/>
          <a:ext cx="2057369" cy="2133639"/>
        </a:xfrm>
        <a:prstGeom prst="ellipse">
          <a:avLst/>
        </a:prstGeom>
        <a:solidFill>
          <a:schemeClr val="accent1">
            <a:lumMod val="40000"/>
            <a:lumOff val="60000"/>
          </a:schemeClr>
        </a:solidFill>
        <a:ln w="76200" cap="flat" cmpd="sng" algn="ctr">
          <a:solidFill>
            <a:schemeClr val="accent1">
              <a:lumMod val="60000"/>
              <a:lumOff val="4000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marL="0" lvl="0" indent="0" algn="ctr" defTabSz="711200">
            <a:lnSpc>
              <a:spcPct val="90000"/>
            </a:lnSpc>
            <a:spcBef>
              <a:spcPct val="0"/>
            </a:spcBef>
            <a:spcAft>
              <a:spcPct val="35000"/>
            </a:spcAft>
            <a:buNone/>
          </a:pPr>
          <a:endParaRPr lang="en-US" sz="1600" kern="1200" dirty="0">
            <a:solidFill>
              <a:schemeClr val="tx1"/>
            </a:solidFill>
            <a:latin typeface="Aptos ExtraBold" panose="020B0004020202020204" pitchFamily="34" charset="0"/>
          </a:endParaRPr>
        </a:p>
        <a:p>
          <a:pPr marL="0" lvl="0" indent="0" algn="ctr" defTabSz="711200">
            <a:lnSpc>
              <a:spcPct val="90000"/>
            </a:lnSpc>
            <a:spcBef>
              <a:spcPct val="0"/>
            </a:spcBef>
            <a:spcAft>
              <a:spcPct val="35000"/>
            </a:spcAft>
            <a:buNone/>
          </a:pPr>
          <a:endParaRPr lang="en-US" sz="1600" kern="1200" dirty="0">
            <a:solidFill>
              <a:schemeClr val="tx1"/>
            </a:solidFill>
            <a:latin typeface="Aptos ExtraBold" panose="020B0004020202020204" pitchFamily="34" charset="0"/>
          </a:endParaRPr>
        </a:p>
        <a:p>
          <a:pPr marL="0" lvl="0" indent="0" algn="ctr" defTabSz="711200">
            <a:lnSpc>
              <a:spcPct val="90000"/>
            </a:lnSpc>
            <a:spcBef>
              <a:spcPct val="0"/>
            </a:spcBef>
            <a:spcAft>
              <a:spcPct val="35000"/>
            </a:spcAft>
            <a:buNone/>
          </a:pPr>
          <a:r>
            <a:rPr lang="en-US" sz="1600" kern="1200" dirty="0">
              <a:solidFill>
                <a:schemeClr val="tx1"/>
              </a:solidFill>
              <a:latin typeface="Aptos ExtraBold" panose="020B0004020202020204" pitchFamily="34" charset="0"/>
            </a:rPr>
            <a:t>North Star Initiative</a:t>
          </a:r>
        </a:p>
        <a:p>
          <a:pPr marL="0" lvl="0" indent="0" algn="ctr" defTabSz="711200">
            <a:lnSpc>
              <a:spcPct val="90000"/>
            </a:lnSpc>
            <a:spcBef>
              <a:spcPct val="0"/>
            </a:spcBef>
            <a:spcAft>
              <a:spcPct val="35000"/>
            </a:spcAft>
            <a:buNone/>
          </a:pPr>
          <a:r>
            <a:rPr lang="en-US" sz="1400" kern="1200" dirty="0">
              <a:solidFill>
                <a:schemeClr val="tx1"/>
              </a:solidFill>
              <a:latin typeface="Aptos Display" panose="020B0004020202020204" pitchFamily="34" charset="0"/>
            </a:rPr>
            <a:t>Supports: Increasing affordable housing and ending homelessness</a:t>
          </a:r>
        </a:p>
        <a:p>
          <a:pPr marL="0" lvl="0" indent="0" algn="ctr" defTabSz="711200">
            <a:lnSpc>
              <a:spcPct val="90000"/>
            </a:lnSpc>
            <a:spcBef>
              <a:spcPct val="0"/>
            </a:spcBef>
            <a:spcAft>
              <a:spcPct val="35000"/>
            </a:spcAft>
            <a:buNone/>
          </a:pPr>
          <a:endParaRPr lang="en-US" sz="1600" kern="1200" dirty="0">
            <a:solidFill>
              <a:schemeClr val="tx1"/>
            </a:solidFill>
            <a:latin typeface="Aptos ExtraBold" panose="020B0004020202020204" pitchFamily="34" charset="0"/>
          </a:endParaRPr>
        </a:p>
        <a:p>
          <a:pPr marL="0" lvl="0" indent="0" algn="ctr" defTabSz="711200">
            <a:lnSpc>
              <a:spcPct val="90000"/>
            </a:lnSpc>
            <a:spcBef>
              <a:spcPct val="0"/>
            </a:spcBef>
            <a:spcAft>
              <a:spcPct val="35000"/>
            </a:spcAft>
            <a:buNone/>
          </a:pPr>
          <a:endParaRPr lang="en-US" sz="1600" kern="1200" dirty="0">
            <a:solidFill>
              <a:schemeClr val="tx1"/>
            </a:solidFill>
            <a:latin typeface="Aptos ExtraBold" panose="020B0004020202020204" pitchFamily="34" charset="0"/>
          </a:endParaRPr>
        </a:p>
      </dsp:txBody>
      <dsp:txXfrm>
        <a:off x="6277476" y="351470"/>
        <a:ext cx="1454779" cy="1508711"/>
      </dsp:txXfrm>
    </dsp:sp>
    <dsp:sp modelId="{62B27596-83E8-4BFB-9424-1BA2EA5D396F}">
      <dsp:nvSpPr>
        <dsp:cNvPr id="0" name=""/>
        <dsp:cNvSpPr/>
      </dsp:nvSpPr>
      <dsp:spPr>
        <a:xfrm rot="12869628">
          <a:off x="5612246" y="4301212"/>
          <a:ext cx="463111" cy="152402"/>
        </a:xfrm>
        <a:prstGeom prst="rightArrow">
          <a:avLst>
            <a:gd name="adj1" fmla="val 60000"/>
            <a:gd name="adj2" fmla="val 50000"/>
          </a:avLst>
        </a:prstGeom>
        <a:solidFill>
          <a:schemeClr val="accent1">
            <a:lumMod val="7500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266700">
            <a:lnSpc>
              <a:spcPct val="90000"/>
            </a:lnSpc>
            <a:spcBef>
              <a:spcPct val="0"/>
            </a:spcBef>
            <a:spcAft>
              <a:spcPct val="35000"/>
            </a:spcAft>
            <a:buNone/>
          </a:pPr>
          <a:endParaRPr lang="en-US" sz="600" kern="1200" dirty="0"/>
        </a:p>
      </dsp:txBody>
      <dsp:txXfrm>
        <a:off x="5653948" y="4344638"/>
        <a:ext cx="417390" cy="91442"/>
      </dsp:txXfrm>
    </dsp:sp>
    <dsp:sp modelId="{94E2D2F4-1092-435F-86E3-58FC3CC19E2D}">
      <dsp:nvSpPr>
        <dsp:cNvPr id="0" name=""/>
        <dsp:cNvSpPr/>
      </dsp:nvSpPr>
      <dsp:spPr>
        <a:xfrm>
          <a:off x="6015216" y="4135207"/>
          <a:ext cx="2057369" cy="2133639"/>
        </a:xfrm>
        <a:prstGeom prst="ellipse">
          <a:avLst/>
        </a:prstGeom>
        <a:solidFill>
          <a:schemeClr val="accent1">
            <a:lumMod val="40000"/>
            <a:lumOff val="60000"/>
          </a:schemeClr>
        </a:solidFill>
        <a:ln w="76200" cap="flat" cmpd="sng" algn="ctr">
          <a:solidFill>
            <a:schemeClr val="accent1">
              <a:lumMod val="60000"/>
              <a:lumOff val="4000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marL="0" lvl="0" indent="0" algn="ctr" defTabSz="711200">
            <a:lnSpc>
              <a:spcPct val="90000"/>
            </a:lnSpc>
            <a:spcBef>
              <a:spcPct val="0"/>
            </a:spcBef>
            <a:spcAft>
              <a:spcPct val="35000"/>
            </a:spcAft>
            <a:buNone/>
          </a:pPr>
          <a:r>
            <a:rPr lang="en-US" sz="1600" kern="1200" dirty="0">
              <a:solidFill>
                <a:schemeClr val="tx1"/>
              </a:solidFill>
              <a:latin typeface="Aptos ExtraBold" panose="020B0004020202020204" pitchFamily="34" charset="0"/>
            </a:rPr>
            <a:t>Skagit County Strategic Plan </a:t>
          </a:r>
          <a:r>
            <a:rPr lang="en-US" sz="1400" kern="1200" dirty="0">
              <a:solidFill>
                <a:schemeClr val="tx1"/>
              </a:solidFill>
              <a:latin typeface="Aptos Display" panose="020B0004020202020204" pitchFamily="34" charset="0"/>
            </a:rPr>
            <a:t>Supports: Increasing affordable housing and ending homelessness</a:t>
          </a:r>
          <a:endParaRPr lang="en-US" sz="1400" kern="1200" dirty="0">
            <a:solidFill>
              <a:schemeClr val="tx1"/>
            </a:solidFill>
            <a:latin typeface="Aptos ExtraBold" panose="020B0004020202020204" pitchFamily="34" charset="0"/>
          </a:endParaRPr>
        </a:p>
      </dsp:txBody>
      <dsp:txXfrm>
        <a:off x="6316511" y="4447671"/>
        <a:ext cx="1454779" cy="1508711"/>
      </dsp:txXfrm>
    </dsp:sp>
    <dsp:sp modelId="{3E0C35B6-FC26-42CC-B5DE-A8AC496E854B}">
      <dsp:nvSpPr>
        <dsp:cNvPr id="0" name=""/>
        <dsp:cNvSpPr/>
      </dsp:nvSpPr>
      <dsp:spPr>
        <a:xfrm rot="19412024">
          <a:off x="2241752" y="4294081"/>
          <a:ext cx="411414" cy="167832"/>
        </a:xfrm>
        <a:prstGeom prst="rightArrow">
          <a:avLst>
            <a:gd name="adj1" fmla="val 60000"/>
            <a:gd name="adj2" fmla="val 50000"/>
          </a:avLst>
        </a:prstGeom>
        <a:solidFill>
          <a:schemeClr val="accent1">
            <a:lumMod val="7500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311150">
            <a:lnSpc>
              <a:spcPct val="90000"/>
            </a:lnSpc>
            <a:spcBef>
              <a:spcPct val="0"/>
            </a:spcBef>
            <a:spcAft>
              <a:spcPct val="35000"/>
            </a:spcAft>
            <a:buNone/>
          </a:pPr>
          <a:endParaRPr lang="en-US" sz="700" kern="1200"/>
        </a:p>
      </dsp:txBody>
      <dsp:txXfrm rot="10800000">
        <a:off x="2246681" y="4342610"/>
        <a:ext cx="361064" cy="100700"/>
      </dsp:txXfrm>
    </dsp:sp>
    <dsp:sp modelId="{ECD826E6-50AA-4748-9542-75EC265F7B2E}">
      <dsp:nvSpPr>
        <dsp:cNvPr id="0" name=""/>
        <dsp:cNvSpPr/>
      </dsp:nvSpPr>
      <dsp:spPr>
        <a:xfrm>
          <a:off x="152403" y="4077637"/>
          <a:ext cx="2285978" cy="2282238"/>
        </a:xfrm>
        <a:prstGeom prst="ellipse">
          <a:avLst/>
        </a:prstGeom>
        <a:solidFill>
          <a:schemeClr val="accent1">
            <a:lumMod val="40000"/>
            <a:lumOff val="60000"/>
          </a:schemeClr>
        </a:solidFill>
        <a:ln w="76200" cap="flat" cmpd="sng" algn="ctr">
          <a:solidFill>
            <a:schemeClr val="accent1">
              <a:lumMod val="60000"/>
              <a:lumOff val="4000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marL="0" lvl="0" indent="0" algn="ctr" defTabSz="711200">
            <a:lnSpc>
              <a:spcPct val="90000"/>
            </a:lnSpc>
            <a:spcBef>
              <a:spcPct val="0"/>
            </a:spcBef>
            <a:spcAft>
              <a:spcPct val="35000"/>
            </a:spcAft>
            <a:buNone/>
          </a:pPr>
          <a:endParaRPr lang="en-US" sz="1600" kern="1200" dirty="0">
            <a:solidFill>
              <a:schemeClr val="tx1"/>
            </a:solidFill>
            <a:latin typeface="Aptos ExtraBold" panose="020B0004020202020204" pitchFamily="34" charset="0"/>
          </a:endParaRPr>
        </a:p>
        <a:p>
          <a:pPr marL="0" lvl="0" indent="0" algn="ctr" defTabSz="711200">
            <a:lnSpc>
              <a:spcPct val="90000"/>
            </a:lnSpc>
            <a:spcBef>
              <a:spcPct val="0"/>
            </a:spcBef>
            <a:spcAft>
              <a:spcPct val="35000"/>
            </a:spcAft>
            <a:buNone/>
          </a:pPr>
          <a:r>
            <a:rPr lang="en-US" sz="1600" kern="1200" dirty="0">
              <a:solidFill>
                <a:schemeClr val="tx1"/>
              </a:solidFill>
              <a:latin typeface="Aptos ExtraBold" panose="020B0004020202020204" pitchFamily="34" charset="0"/>
            </a:rPr>
            <a:t>HOME Consortium Consolidated Plan</a:t>
          </a:r>
        </a:p>
        <a:p>
          <a:pPr marL="0" lvl="0" indent="0" algn="ctr" defTabSz="711200">
            <a:lnSpc>
              <a:spcPct val="90000"/>
            </a:lnSpc>
            <a:spcBef>
              <a:spcPct val="0"/>
            </a:spcBef>
            <a:spcAft>
              <a:spcPct val="35000"/>
            </a:spcAft>
            <a:buNone/>
          </a:pPr>
          <a:r>
            <a:rPr lang="en-US" sz="1400" kern="1200" dirty="0">
              <a:solidFill>
                <a:schemeClr val="tx1"/>
              </a:solidFill>
              <a:latin typeface="Aptos Display" panose="020B0004020202020204" pitchFamily="34" charset="0"/>
            </a:rPr>
            <a:t>Supports: Increasing affordable housing and ending homelessness</a:t>
          </a:r>
        </a:p>
        <a:p>
          <a:pPr marL="0" lvl="0" indent="0" algn="ctr" defTabSz="711200">
            <a:lnSpc>
              <a:spcPct val="90000"/>
            </a:lnSpc>
            <a:spcBef>
              <a:spcPct val="0"/>
            </a:spcBef>
            <a:spcAft>
              <a:spcPct val="35000"/>
            </a:spcAft>
            <a:buNone/>
          </a:pPr>
          <a:endParaRPr lang="en-US" sz="1400" kern="1200" dirty="0">
            <a:solidFill>
              <a:schemeClr val="tx1"/>
            </a:solidFill>
            <a:latin typeface="Aptos ExtraBold" panose="020B0004020202020204" pitchFamily="34" charset="0"/>
          </a:endParaRPr>
        </a:p>
      </dsp:txBody>
      <dsp:txXfrm>
        <a:off x="487177" y="4411863"/>
        <a:ext cx="1616430" cy="1613786"/>
      </dsp:txXfrm>
    </dsp:sp>
    <dsp:sp modelId="{826545CB-F2FC-44AE-B9A0-AE8C26C893BC}">
      <dsp:nvSpPr>
        <dsp:cNvPr id="0" name=""/>
        <dsp:cNvSpPr/>
      </dsp:nvSpPr>
      <dsp:spPr>
        <a:xfrm rot="2145186">
          <a:off x="2193681" y="1871117"/>
          <a:ext cx="388495" cy="152402"/>
        </a:xfrm>
        <a:prstGeom prst="rightArrow">
          <a:avLst>
            <a:gd name="adj1" fmla="val 60000"/>
            <a:gd name="adj2" fmla="val 50000"/>
          </a:avLst>
        </a:prstGeom>
        <a:solidFill>
          <a:schemeClr val="accent1">
            <a:lumMod val="7500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266700">
            <a:lnSpc>
              <a:spcPct val="90000"/>
            </a:lnSpc>
            <a:spcBef>
              <a:spcPct val="0"/>
            </a:spcBef>
            <a:spcAft>
              <a:spcPct val="35000"/>
            </a:spcAft>
            <a:buNone/>
          </a:pPr>
          <a:endParaRPr lang="en-US" sz="600" kern="1200" dirty="0"/>
        </a:p>
      </dsp:txBody>
      <dsp:txXfrm rot="10800000">
        <a:off x="2197989" y="1888240"/>
        <a:ext cx="342774" cy="91442"/>
      </dsp:txXfrm>
    </dsp:sp>
    <dsp:sp modelId="{50FEDA76-9846-4440-83EE-365926119E24}">
      <dsp:nvSpPr>
        <dsp:cNvPr id="0" name=""/>
        <dsp:cNvSpPr/>
      </dsp:nvSpPr>
      <dsp:spPr>
        <a:xfrm>
          <a:off x="114268" y="39036"/>
          <a:ext cx="2209858" cy="2133639"/>
        </a:xfrm>
        <a:prstGeom prst="ellipse">
          <a:avLst/>
        </a:prstGeom>
        <a:solidFill>
          <a:schemeClr val="accent1">
            <a:lumMod val="40000"/>
            <a:lumOff val="60000"/>
          </a:schemeClr>
        </a:solidFill>
        <a:ln w="76200" cap="flat" cmpd="sng" algn="ctr">
          <a:solidFill>
            <a:schemeClr val="accent1">
              <a:lumMod val="60000"/>
              <a:lumOff val="4000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marL="0" lvl="0" indent="0" algn="ctr" defTabSz="711200">
            <a:lnSpc>
              <a:spcPct val="90000"/>
            </a:lnSpc>
            <a:spcBef>
              <a:spcPct val="0"/>
            </a:spcBef>
            <a:spcAft>
              <a:spcPct val="35000"/>
            </a:spcAft>
            <a:buNone/>
          </a:pPr>
          <a:endParaRPr lang="en-US" sz="1600" kern="1200" dirty="0">
            <a:solidFill>
              <a:schemeClr val="tx1"/>
            </a:solidFill>
            <a:latin typeface="Aptos ExtraBold" panose="020B0004020202020204" pitchFamily="34" charset="0"/>
          </a:endParaRPr>
        </a:p>
        <a:p>
          <a:pPr marL="0" lvl="0" indent="0" algn="ctr" defTabSz="711200">
            <a:lnSpc>
              <a:spcPct val="90000"/>
            </a:lnSpc>
            <a:spcBef>
              <a:spcPct val="0"/>
            </a:spcBef>
            <a:spcAft>
              <a:spcPct val="35000"/>
            </a:spcAft>
            <a:buNone/>
          </a:pPr>
          <a:r>
            <a:rPr lang="en-US" sz="1600" kern="1200" dirty="0">
              <a:solidFill>
                <a:schemeClr val="tx1"/>
              </a:solidFill>
              <a:latin typeface="Aptos ExtraBold" panose="020B0004020202020204" pitchFamily="34" charset="0"/>
            </a:rPr>
            <a:t>Skagit Comprehensive Plan</a:t>
          </a:r>
        </a:p>
        <a:p>
          <a:pPr marL="0" lvl="0" indent="0" algn="ctr" defTabSz="711200">
            <a:lnSpc>
              <a:spcPct val="90000"/>
            </a:lnSpc>
            <a:spcBef>
              <a:spcPct val="0"/>
            </a:spcBef>
            <a:spcAft>
              <a:spcPct val="35000"/>
            </a:spcAft>
            <a:buNone/>
          </a:pPr>
          <a:r>
            <a:rPr lang="en-US" sz="1400" kern="1200" dirty="0">
              <a:solidFill>
                <a:schemeClr val="tx1"/>
              </a:solidFill>
              <a:latin typeface="Aptos Display" panose="020B0004020202020204" pitchFamily="34" charset="0"/>
            </a:rPr>
            <a:t>Supports:  H</a:t>
          </a:r>
          <a:r>
            <a:rPr lang="en-US" altLang="en-US" sz="1400" kern="1200" dirty="0">
              <a:solidFill>
                <a:schemeClr val="tx1"/>
              </a:solidFill>
            </a:rPr>
            <a:t>omeless </a:t>
          </a:r>
          <a:r>
            <a:rPr lang="en-US" altLang="en-US" sz="1400" kern="1200" dirty="0">
              <a:solidFill>
                <a:schemeClr val="tx1"/>
              </a:solidFill>
              <a:latin typeface="Aptos Display" panose="020B0004020202020204" pitchFamily="34" charset="0"/>
            </a:rPr>
            <a:t>housing</a:t>
          </a:r>
          <a:r>
            <a:rPr lang="en-US" altLang="en-US" sz="1400" kern="1200" dirty="0">
              <a:solidFill>
                <a:schemeClr val="tx1"/>
              </a:solidFill>
            </a:rPr>
            <a:t> capital developments</a:t>
          </a:r>
          <a:endParaRPr lang="en-US" sz="1400" kern="1200" dirty="0">
            <a:solidFill>
              <a:schemeClr val="tx1"/>
            </a:solidFill>
            <a:latin typeface="Aptos ExtraBold" panose="020B0004020202020204" pitchFamily="34" charset="0"/>
          </a:endParaRPr>
        </a:p>
        <a:p>
          <a:pPr marL="0" lvl="0" indent="0" algn="ctr" defTabSz="711200">
            <a:lnSpc>
              <a:spcPct val="90000"/>
            </a:lnSpc>
            <a:spcBef>
              <a:spcPct val="0"/>
            </a:spcBef>
            <a:spcAft>
              <a:spcPct val="35000"/>
            </a:spcAft>
            <a:buNone/>
          </a:pPr>
          <a:endParaRPr lang="en-US" sz="1400" kern="1200" dirty="0">
            <a:solidFill>
              <a:schemeClr val="tx1"/>
            </a:solidFill>
            <a:latin typeface="Aptos ExtraBold" panose="020B0004020202020204" pitchFamily="34" charset="0"/>
          </a:endParaRPr>
        </a:p>
      </dsp:txBody>
      <dsp:txXfrm>
        <a:off x="437894" y="351500"/>
        <a:ext cx="1562606" cy="1508711"/>
      </dsp:txXfrm>
    </dsp:sp>
  </dsp:spTree>
</dsp:drawing>
</file>

<file path=ppt/diagrams/layout1.xml><?xml version="1.0" encoding="utf-8"?>
<dgm:layoutDef xmlns:dgm="http://schemas.openxmlformats.org/drawingml/2006/diagram" xmlns:a="http://schemas.openxmlformats.org/drawingml/2006/main" uniqueId="urn:microsoft.com/office/officeart/2005/8/layout/hProcess11">
  <dgm:title val=""/>
  <dgm:desc val=""/>
  <dgm:catLst>
    <dgm:cat type="process" pri="8000"/>
    <dgm:cat type="convert" pri="14000"/>
  </dgm:catLst>
  <dgm:sampData useDef="1">
    <dgm:dataModel>
      <dgm:pt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alg type="composite"/>
    <dgm:shape xmlns:r="http://schemas.openxmlformats.org/officeDocument/2006/relationships" r:blip="">
      <dgm:adjLst/>
    </dgm:shape>
    <dgm:presOf/>
    <dgm:choose name="Name1">
      <dgm:if name="Name2" func="var" arg="dir" op="equ" val="norm">
        <dgm:constrLst>
          <dgm:constr type="w" for="ch" forName="arrow" refType="w"/>
          <dgm:constr type="h" for="ch" forName="arrow" refType="h" fact="0.4"/>
          <dgm:constr type="ctrY" for="ch" forName="arrow" refType="h" fact="0.5"/>
          <dgm:constr type="l" for="ch" forName="arrow"/>
          <dgm:constr type="w" for="ch" forName="points" refType="w" fact="0.9"/>
          <dgm:constr type="h" for="ch" forName="points" refType="h"/>
          <dgm:constr type="t" for="ch" forName="points"/>
          <dgm:constr type="l" for="ch" forName="points"/>
        </dgm:constrLst>
      </dgm:if>
      <dgm:else name="Name3">
        <dgm:constrLst>
          <dgm:constr type="w" for="ch" forName="arrow" refType="w"/>
          <dgm:constr type="h" for="ch" forName="arrow" refType="h" fact="0.4"/>
          <dgm:constr type="ctrY" for="ch" forName="arrow" refType="h" fact="0.5"/>
          <dgm:constr type="r" for="ch" forName="arrow" refType="w"/>
          <dgm:constr type="w" for="ch" forName="points" refType="w" fact="0.9"/>
          <dgm:constr type="h" for="ch" forName="points" refType="h"/>
          <dgm:constr type="t" for="ch" forName="points"/>
          <dgm:constr type="r" for="ch" forName="points" refType="w"/>
        </dgm:constrLst>
      </dgm:else>
    </dgm:choose>
    <dgm:ruleLst/>
    <dgm:layoutNode name="arrow" styleLbl="bgShp">
      <dgm:alg type="sp"/>
      <dgm:choose name="Name4">
        <dgm:if name="Name5" func="var" arg="dir" op="equ" val="norm">
          <dgm:shape xmlns:r="http://schemas.openxmlformats.org/officeDocument/2006/relationships" type="notchedRightArrow" r:blip="">
            <dgm:adjLst/>
          </dgm:shape>
        </dgm:if>
        <dgm:else name="Name6">
          <dgm:shape xmlns:r="http://schemas.openxmlformats.org/officeDocument/2006/relationships" rot="180" type="notchedRightArrow" r:blip="">
            <dgm:adjLst/>
          </dgm:shape>
        </dgm:else>
      </dgm:choose>
      <dgm:presOf/>
      <dgm:constrLst/>
      <dgm:ruleLst/>
    </dgm:layoutNode>
    <dgm:layoutNode name="points">
      <dgm:choose name="Name7">
        <dgm:if name="Name8" func="var" arg="dir" op="equ" val="norm">
          <dgm:alg type="lin">
            <dgm:param type="linDir" val="fromL"/>
          </dgm:alg>
        </dgm:if>
        <dgm:else name="Name9">
          <dgm:alg type="lin">
            <dgm:param type="linDir" val="fromR"/>
          </dgm:alg>
        </dgm:else>
      </dgm:choose>
      <dgm:shape xmlns:r="http://schemas.openxmlformats.org/officeDocument/2006/relationships" r:blip="">
        <dgm:adjLst/>
      </dgm:shape>
      <dgm:presOf/>
      <dgm:constrLst>
        <dgm:constr type="w" for="ch" forName="compositeA" refType="w"/>
        <dgm:constr type="h" for="ch" forName="compositeA" refType="h"/>
        <dgm:constr type="w" for="ch" forName="compositeB" refType="w" refFor="ch" refForName="compositeA" op="equ"/>
        <dgm:constr type="h" for="ch" forName="compositeB" refType="h" refFor="ch" refForName="compositeA" op="equ"/>
        <dgm:constr type="primFontSz" for="des" ptType="node" op="equ" val="65"/>
        <dgm:constr type="w" for="ch" forName="space" refType="w" refFor="ch" refForName="compositeA" op="equ" fact="0.05"/>
      </dgm:constrLst>
      <dgm:ruleLst/>
      <dgm:forEach name="Name10" axis="ch" ptType="node">
        <dgm:choose name="Name11">
          <dgm:if name="Name12" axis="self" ptType="node" func="posOdd" op="equ" val="1">
            <dgm:layoutNode name="compositeA">
              <dgm:alg type="composite"/>
              <dgm:shape xmlns:r="http://schemas.openxmlformats.org/officeDocument/2006/relationships" r:blip="">
                <dgm:adjLst/>
              </dgm:shape>
              <dgm:presOf/>
              <dgm:constrLst>
                <dgm:constr type="w" for="ch" forName="textA" refType="w"/>
                <dgm:constr type="h" for="ch" forName="textA" refType="h" fact="0.4"/>
                <dgm:constr type="t" for="ch" forName="textA"/>
                <dgm:constr type="l" for="ch" forName="textA"/>
                <dgm:constr type="h" for="ch" forName="circleA" refType="h" fact="0.1"/>
                <dgm:constr type="h" for="ch" forName="circleA" refType="w" op="lte"/>
                <dgm:constr type="w" for="ch" forName="circleA" refType="h" refFor="ch" refForName="circleA" op="equ"/>
                <dgm:constr type="ctrY" for="ch" forName="circleA" refType="h" fact="0.5"/>
                <dgm:constr type="ctrX" for="ch" forName="circleA" refType="w" refFor="ch" refForName="textA" fact="0.5"/>
                <dgm:constr type="w" for="ch" forName="spaceA" refType="w"/>
                <dgm:constr type="h" for="ch" forName="spaceA" refType="h" fact="0.4"/>
                <dgm:constr type="b" for="ch" forName="spaceA" refType="h"/>
                <dgm:constr type="l" for="ch" forName="spaceA"/>
              </dgm:constrLst>
              <dgm:ruleLst/>
              <dgm:layoutNode name="textA" styleLbl="revTx">
                <dgm:varLst>
                  <dgm:bulletEnabled val="1"/>
                </dgm:varLst>
                <dgm:alg type="tx">
                  <dgm:param type="txAnchorVert" val="b"/>
                  <dgm:param type="txAnchorVertCh" val="b"/>
                  <dgm:param type="txAnchorHorzCh" val="ctr"/>
                </dgm:alg>
                <dgm:shape xmlns:r="http://schemas.openxmlformats.org/officeDocument/2006/relationships" type="rect" r:blip="">
                  <dgm:adjLst/>
                </dgm:shape>
                <dgm:presOf axis="desOrSelf" ptType="node"/>
                <dgm:constrLst/>
                <dgm:ruleLst>
                  <dgm:rule type="primFontSz" val="5" fact="NaN" max="NaN"/>
                </dgm:ruleLst>
              </dgm:layoutNode>
              <dgm:layoutNode name="circleA">
                <dgm:alg type="sp"/>
                <dgm:shape xmlns:r="http://schemas.openxmlformats.org/officeDocument/2006/relationships" type="ellipse" r:blip="">
                  <dgm:adjLst/>
                </dgm:shape>
                <dgm:presOf/>
                <dgm:constrLst/>
                <dgm:ruleLst/>
              </dgm:layoutNode>
              <dgm:layoutNode name="spaceA">
                <dgm:alg type="sp"/>
                <dgm:shape xmlns:r="http://schemas.openxmlformats.org/officeDocument/2006/relationships" r:blip="">
                  <dgm:adjLst/>
                </dgm:shape>
                <dgm:presOf/>
                <dgm:constrLst/>
                <dgm:ruleLst/>
              </dgm:layoutNode>
            </dgm:layoutNode>
          </dgm:if>
          <dgm:else name="Name13">
            <dgm:layoutNode name="compositeB">
              <dgm:alg type="composite"/>
              <dgm:shape xmlns:r="http://schemas.openxmlformats.org/officeDocument/2006/relationships" r:blip="">
                <dgm:adjLst/>
              </dgm:shape>
              <dgm:presOf/>
              <dgm:constrLst>
                <dgm:constr type="w" for="ch" forName="textB" refType="w"/>
                <dgm:constr type="h" for="ch" forName="textB" refType="h" fact="0.4"/>
                <dgm:constr type="b" for="ch" forName="textB" refType="h"/>
                <dgm:constr type="l" for="ch" forName="textB"/>
                <dgm:constr type="h" for="ch" forName="circleB" refType="h" fact="0.1"/>
                <dgm:constr type="w" for="ch" forName="circleB" refType="h" refFor="ch" refForName="circleB" op="equ"/>
                <dgm:constr type="h" for="ch" forName="circleB" refType="w" op="lte"/>
                <dgm:constr type="ctrY" for="ch" forName="circleB" refType="h" fact="0.5"/>
                <dgm:constr type="ctrX" for="ch" forName="circleB" refType="w" refFor="ch" refForName="textB" fact="0.5"/>
                <dgm:constr type="w" for="ch" forName="spaceB" refType="w"/>
                <dgm:constr type="h" for="ch" forName="spaceB" refType="h" fact="0.4"/>
                <dgm:constr type="t" for="ch" forName="spaceB"/>
                <dgm:constr type="l" for="ch" forName="spaceB"/>
              </dgm:constrLst>
              <dgm:ruleLst/>
              <dgm:layoutNode name="textB" styleLbl="revTx">
                <dgm:varLst>
                  <dgm:bulletEnabled val="1"/>
                </dgm:varLst>
                <dgm:alg type="tx">
                  <dgm:param type="txAnchorVert" val="t"/>
                  <dgm:param type="txAnchorVertCh" val="t"/>
                  <dgm:param type="txAnchorHorzCh" val="ctr"/>
                </dgm:alg>
                <dgm:shape xmlns:r="http://schemas.openxmlformats.org/officeDocument/2006/relationships" type="rect" r:blip="">
                  <dgm:adjLst/>
                </dgm:shape>
                <dgm:presOf axis="desOrSelf" ptType="node"/>
                <dgm:constrLst/>
                <dgm:ruleLst>
                  <dgm:rule type="primFontSz" val="5" fact="NaN" max="NaN"/>
                </dgm:ruleLst>
              </dgm:layoutNode>
              <dgm:layoutNode name="circleB">
                <dgm:alg type="sp"/>
                <dgm:shape xmlns:r="http://schemas.openxmlformats.org/officeDocument/2006/relationships" type="ellipse" r:blip="">
                  <dgm:adjLst/>
                </dgm:shape>
                <dgm:presOf/>
                <dgm:constrLst/>
                <dgm:ruleLst/>
              </dgm:layoutNode>
              <dgm:layoutNode name="spaceB">
                <dgm:alg type="sp"/>
                <dgm:shape xmlns:r="http://schemas.openxmlformats.org/officeDocument/2006/relationships" r:blip="">
                  <dgm:adjLst/>
                </dgm:shape>
                <dgm:presOf/>
                <dgm:constrLst/>
                <dgm:ruleLst/>
              </dgm:layoutNode>
            </dgm:layoutNode>
          </dgm:else>
        </dgm:choose>
        <dgm:forEach name="Name14" axis="followSib" ptType="sibTrans" cnt="1">
          <dgm:layoutNode name="space">
            <dgm:alg type="sp"/>
            <dgm:shape xmlns:r="http://schemas.openxmlformats.org/officeDocument/2006/relationships" r:blip="">
              <dgm:adjLst/>
            </dgm:shape>
            <dgm:presOf/>
            <dgm:constrLst/>
            <dgm:ruleLst/>
          </dgm:layoutNode>
        </dgm:forEach>
      </dgm:forEach>
    </dgm:layoutNode>
  </dgm:layoutNode>
</dgm:layoutDef>
</file>

<file path=ppt/diagrams/layout2.xml><?xml version="1.0" encoding="utf-8"?>
<dgm:layoutDef xmlns:dgm="http://schemas.openxmlformats.org/drawingml/2006/diagram" xmlns:a="http://schemas.openxmlformats.org/drawingml/2006/main" uniqueId="urn:microsoft.com/office/officeart/2005/8/layout/radial5">
  <dgm:title val=""/>
  <dgm:desc val=""/>
  <dgm:catLst>
    <dgm:cat type="relationship" pri="23000"/>
    <dgm:cat type="cycle" pri="11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Name0">
    <dgm:varLst>
      <dgm:chMax val="1"/>
      <dgm:dir/>
      <dgm:animLvl val="ctr"/>
      <dgm:resizeHandles val="exact"/>
    </dgm:varLst>
    <dgm:choose name="Name1">
      <dgm:if name="Name2" func="var" arg="dir" op="equ" val="norm">
        <dgm:alg type="cycle">
          <dgm:param type="stAng" val="0"/>
          <dgm:param type="spanAng" val="360"/>
          <dgm:param type="ctrShpMap" val="fNode"/>
        </dgm:alg>
      </dgm:if>
      <dgm:else name="Name3">
        <dgm:alg type="cycle">
          <dgm:param type="stAng" val="0"/>
          <dgm:param type="spanAng" val="-360"/>
          <dgm:param type="ctrShpMap" val="fNode"/>
        </dgm:alg>
      </dgm:else>
    </dgm:choose>
    <dgm:shape xmlns:r="http://schemas.openxmlformats.org/officeDocument/2006/relationships" r:blip="">
      <dgm:adjLst/>
    </dgm:shape>
    <dgm:presOf/>
    <dgm:constrLst>
      <dgm:constr type="w" for="ch" forName="centerShape" refType="w"/>
      <dgm:constr type="w" for="ch" forName="parTrans" refType="w" refFor="ch" refForName="centerShape" fact="0.4"/>
      <dgm:constr type="w" for="ch" forName="node" refType="w" refFor="ch" refForName="centerShape" op="equ" fact="1.25"/>
      <dgm:constr type="sp" refType="w" refFor="ch" refForName="centerShape" op="equ" fact="0.4"/>
      <dgm:constr type="sibSp" refType="w" refFor="ch" refForName="node" fact="0.3"/>
      <dgm:constr type="primFontSz" for="ch" forName="centerShape" val="65"/>
      <dgm:constr type="primFontSz" for="des" forName="node" op="equ" val="65"/>
      <dgm:constr type="primFontSz" for="des" forName="node" refType="primFontSz" refFor="ch" refForName="centerShape" op="lte"/>
      <dgm:constr type="primFontSz" for="des" forName="connectorText" op="equ" val="55"/>
      <dgm:constr type="primFontSz" for="des" forName="connectorText" refType="primFontSz" refFor="ch" refForName="centerShape" op="lte" fact="0.8"/>
      <dgm:constr type="primFontSz" for="des" forName="connectorText" refType="primFontSz" refFor="des" refForName="node" op="lte"/>
    </dgm:constrLst>
    <dgm:choose name="Name4">
      <dgm:if name="Name5" axis="ch ch" ptType="node node" st="1 1" cnt="1 0" func="cnt" op="lte" val="6">
        <dgm:ruleLst>
          <dgm:rule type="w" for="ch" forName="node" val="NaN" fact="1" max="NaN"/>
        </dgm:ruleLst>
      </dgm:if>
      <dgm:if name="Name6" axis="ch ch" ptType="node node" st="1 1" cnt="1 0" func="cnt" op="lte" val="8">
        <dgm:ruleLst>
          <dgm:rule type="w" for="ch" forName="node" val="NaN" fact="0.9" max="NaN"/>
        </dgm:ruleLst>
      </dgm:if>
      <dgm:if name="Name7" axis="ch ch" ptType="node node" st="1 1" cnt="1 0" func="cnt" op="lte" val="10">
        <dgm:ruleLst>
          <dgm:rule type="w" for="ch" forName="node" val="NaN" fact="0.8" max="NaN"/>
        </dgm:ruleLst>
      </dgm:if>
      <dgm:if name="Name8" axis="ch ch" ptType="node node" st="1 1" cnt="1 0" func="cnt" op="lte" val="12">
        <dgm:ruleLst>
          <dgm:rule type="w" for="ch" forName="node" val="NaN" fact="0.7" max="NaN"/>
        </dgm:ruleLst>
      </dgm:if>
      <dgm:if name="Name9" axis="ch ch" ptType="node node" st="1 1" cnt="1 0" func="cnt" op="lte" val="14">
        <dgm:ruleLst>
          <dgm:rule type="w" for="ch" forName="node" val="NaN" fact="0.6" max="NaN"/>
        </dgm:ruleLst>
      </dgm:if>
      <dgm:else name="Name10">
        <dgm:ruleLst>
          <dgm:rule type="w" for="ch" forName="node" val="NaN" fact="0.5" max="NaN"/>
        </dgm:ruleLst>
      </dgm:else>
    </dgm:choose>
    <dgm:forEach name="Name11"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12" axis="ch">
        <dgm:forEach name="Name13" axis="self" ptType="parTrans">
          <dgm:layoutNode name="parTrans" styleLbl="sibTrans2D1">
            <dgm:alg type="conn">
              <dgm:param type="begPts" val="auto"/>
              <dgm:param type="endPts" val="auto"/>
            </dgm:alg>
            <dgm:shape xmlns:r="http://schemas.openxmlformats.org/officeDocument/2006/relationships" type="conn" r:blip="">
              <dgm:adjLst/>
            </dgm:shape>
            <dgm:presOf axis="self"/>
            <dgm:constrLst>
              <dgm:constr type="h" refType="w" fact="0.85"/>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name="Name14" axis="self" ptType="node">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w" val="INF" fact="NaN" max="NaN"/>
              <dgm:rule type="primFontSz" val="5" fact="NaN" max="NaN"/>
            </dgm:ruleLst>
          </dgm:layoutNode>
        </dgm:forEach>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70064352-7834-7EF2-6B29-80ED3CF6576D}"/>
              </a:ext>
            </a:extLst>
          </p:cNvPr>
          <p:cNvSpPr>
            <a:spLocks noGrp="1"/>
          </p:cNvSpPr>
          <p:nvPr>
            <p:ph type="hdr" sz="quarter"/>
          </p:nvPr>
        </p:nvSpPr>
        <p:spPr>
          <a:xfrm>
            <a:off x="0" y="0"/>
            <a:ext cx="3038475" cy="466725"/>
          </a:xfrm>
          <a:prstGeom prst="rect">
            <a:avLst/>
          </a:prstGeom>
        </p:spPr>
        <p:txBody>
          <a:bodyPr vert="horz" lIns="93177" tIns="46589" rIns="93177" bIns="46589" rtlCol="0"/>
          <a:lstStyle>
            <a:lvl1pPr algn="l">
              <a:defRPr sz="1200"/>
            </a:lvl1pPr>
          </a:lstStyle>
          <a:p>
            <a:pPr>
              <a:defRPr/>
            </a:pPr>
            <a:endParaRPr lang="en-US"/>
          </a:p>
        </p:txBody>
      </p:sp>
      <p:sp>
        <p:nvSpPr>
          <p:cNvPr id="3" name="Date Placeholder 2">
            <a:extLst>
              <a:ext uri="{FF2B5EF4-FFF2-40B4-BE49-F238E27FC236}">
                <a16:creationId xmlns:a16="http://schemas.microsoft.com/office/drawing/2014/main" id="{939A5F36-87D7-8B99-368B-0544F87AEE1D}"/>
              </a:ext>
            </a:extLst>
          </p:cNvPr>
          <p:cNvSpPr>
            <a:spLocks noGrp="1"/>
          </p:cNvSpPr>
          <p:nvPr>
            <p:ph type="dt" sz="quarter" idx="1"/>
          </p:nvPr>
        </p:nvSpPr>
        <p:spPr>
          <a:xfrm>
            <a:off x="3970338" y="0"/>
            <a:ext cx="3038475" cy="466725"/>
          </a:xfrm>
          <a:prstGeom prst="rect">
            <a:avLst/>
          </a:prstGeom>
        </p:spPr>
        <p:txBody>
          <a:bodyPr vert="horz" lIns="93177" tIns="46589" rIns="93177" bIns="46589" rtlCol="0"/>
          <a:lstStyle>
            <a:lvl1pPr algn="r">
              <a:defRPr sz="1200"/>
            </a:lvl1pPr>
          </a:lstStyle>
          <a:p>
            <a:pPr>
              <a:defRPr/>
            </a:pPr>
            <a:fld id="{40542CFF-458D-4D4D-87AE-C0510B79A6C7}" type="datetimeFigureOut">
              <a:rPr lang="en-US"/>
              <a:pPr>
                <a:defRPr/>
              </a:pPr>
              <a:t>8/27/2025</a:t>
            </a:fld>
            <a:endParaRPr lang="en-US"/>
          </a:p>
        </p:txBody>
      </p:sp>
      <p:sp>
        <p:nvSpPr>
          <p:cNvPr id="4" name="Footer Placeholder 3">
            <a:extLst>
              <a:ext uri="{FF2B5EF4-FFF2-40B4-BE49-F238E27FC236}">
                <a16:creationId xmlns:a16="http://schemas.microsoft.com/office/drawing/2014/main" id="{C1212B1D-37A7-BCC7-3BB0-C71897B93198}"/>
              </a:ext>
            </a:extLst>
          </p:cNvPr>
          <p:cNvSpPr>
            <a:spLocks noGrp="1"/>
          </p:cNvSpPr>
          <p:nvPr>
            <p:ph type="ftr" sz="quarter" idx="2"/>
          </p:nvPr>
        </p:nvSpPr>
        <p:spPr>
          <a:xfrm>
            <a:off x="0" y="8829675"/>
            <a:ext cx="3038475" cy="466725"/>
          </a:xfrm>
          <a:prstGeom prst="rect">
            <a:avLst/>
          </a:prstGeom>
        </p:spPr>
        <p:txBody>
          <a:bodyPr vert="horz" lIns="93177" tIns="46589" rIns="93177" bIns="46589" rtlCol="0" anchor="b"/>
          <a:lstStyle>
            <a:lvl1pPr algn="l">
              <a:defRPr sz="1200"/>
            </a:lvl1pPr>
          </a:lstStyle>
          <a:p>
            <a:pPr>
              <a:defRPr/>
            </a:pPr>
            <a:endParaRPr lang="en-US"/>
          </a:p>
        </p:txBody>
      </p:sp>
      <p:sp>
        <p:nvSpPr>
          <p:cNvPr id="5" name="Slide Number Placeholder 4">
            <a:extLst>
              <a:ext uri="{FF2B5EF4-FFF2-40B4-BE49-F238E27FC236}">
                <a16:creationId xmlns:a16="http://schemas.microsoft.com/office/drawing/2014/main" id="{0C2EF942-DA04-8FCE-4A0A-B5269FADBC34}"/>
              </a:ext>
            </a:extLst>
          </p:cNvPr>
          <p:cNvSpPr>
            <a:spLocks noGrp="1"/>
          </p:cNvSpPr>
          <p:nvPr>
            <p:ph type="sldNum" sz="quarter" idx="3"/>
          </p:nvPr>
        </p:nvSpPr>
        <p:spPr>
          <a:xfrm>
            <a:off x="3970338" y="8829675"/>
            <a:ext cx="3038475" cy="466725"/>
          </a:xfrm>
          <a:prstGeom prst="rect">
            <a:avLst/>
          </a:prstGeom>
        </p:spPr>
        <p:txBody>
          <a:bodyPr vert="horz" wrap="square" lIns="93177" tIns="46589" rIns="93177" bIns="46589" numCol="1" anchor="b" anchorCtr="0" compatLnSpc="1">
            <a:prstTxWarp prst="textNoShape">
              <a:avLst/>
            </a:prstTxWarp>
          </a:bodyPr>
          <a:lstStyle>
            <a:lvl1pPr algn="r">
              <a:defRPr sz="1200"/>
            </a:lvl1pPr>
          </a:lstStyle>
          <a:p>
            <a:pPr>
              <a:defRPr/>
            </a:pPr>
            <a:fld id="{F2482442-80E1-4140-9849-59A9F065240F}"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619FEFE6-C06B-CD94-C9CE-B9B5F10194C6}"/>
              </a:ext>
            </a:extLst>
          </p:cNvPr>
          <p:cNvSpPr>
            <a:spLocks noGrp="1"/>
          </p:cNvSpPr>
          <p:nvPr>
            <p:ph type="hdr" sz="quarter"/>
          </p:nvPr>
        </p:nvSpPr>
        <p:spPr>
          <a:xfrm>
            <a:off x="0" y="0"/>
            <a:ext cx="3038475" cy="465138"/>
          </a:xfrm>
          <a:prstGeom prst="rect">
            <a:avLst/>
          </a:prstGeom>
        </p:spPr>
        <p:txBody>
          <a:bodyPr vert="horz" lIns="93177" tIns="46589" rIns="93177" bIns="46589" rtlCol="0"/>
          <a:lstStyle>
            <a:lvl1pPr algn="l" eaLnBrk="1" fontAlgn="auto" hangingPunct="1">
              <a:spcBef>
                <a:spcPts val="0"/>
              </a:spcBef>
              <a:spcAft>
                <a:spcPts val="0"/>
              </a:spcAft>
              <a:defRPr sz="1200">
                <a:latin typeface="+mn-lt"/>
                <a:cs typeface="+mn-cs"/>
              </a:defRPr>
            </a:lvl1pPr>
          </a:lstStyle>
          <a:p>
            <a:pPr>
              <a:defRPr/>
            </a:pPr>
            <a:endParaRPr lang="en-US"/>
          </a:p>
        </p:txBody>
      </p:sp>
      <p:sp>
        <p:nvSpPr>
          <p:cNvPr id="3" name="Date Placeholder 2">
            <a:extLst>
              <a:ext uri="{FF2B5EF4-FFF2-40B4-BE49-F238E27FC236}">
                <a16:creationId xmlns:a16="http://schemas.microsoft.com/office/drawing/2014/main" id="{2D53F79C-53FF-E7C7-B0A4-5BBD296DF08A}"/>
              </a:ext>
            </a:extLst>
          </p:cNvPr>
          <p:cNvSpPr>
            <a:spLocks noGrp="1"/>
          </p:cNvSpPr>
          <p:nvPr>
            <p:ph type="dt" idx="1"/>
          </p:nvPr>
        </p:nvSpPr>
        <p:spPr>
          <a:xfrm>
            <a:off x="3970338" y="0"/>
            <a:ext cx="3038475" cy="465138"/>
          </a:xfrm>
          <a:prstGeom prst="rect">
            <a:avLst/>
          </a:prstGeom>
        </p:spPr>
        <p:txBody>
          <a:bodyPr vert="horz" lIns="93177" tIns="46589" rIns="93177" bIns="46589" rtlCol="0"/>
          <a:lstStyle>
            <a:lvl1pPr algn="r" eaLnBrk="1" fontAlgn="auto" hangingPunct="1">
              <a:spcBef>
                <a:spcPts val="0"/>
              </a:spcBef>
              <a:spcAft>
                <a:spcPts val="0"/>
              </a:spcAft>
              <a:defRPr sz="1200">
                <a:latin typeface="+mn-lt"/>
                <a:cs typeface="+mn-cs"/>
              </a:defRPr>
            </a:lvl1pPr>
          </a:lstStyle>
          <a:p>
            <a:pPr>
              <a:defRPr/>
            </a:pPr>
            <a:fld id="{ACBE9889-A901-4B66-B77C-FE101C753B08}" type="datetimeFigureOut">
              <a:rPr lang="en-US"/>
              <a:pPr>
                <a:defRPr/>
              </a:pPr>
              <a:t>8/27/2025</a:t>
            </a:fld>
            <a:endParaRPr lang="en-US"/>
          </a:p>
        </p:txBody>
      </p:sp>
      <p:sp>
        <p:nvSpPr>
          <p:cNvPr id="4" name="Slide Image Placeholder 3">
            <a:extLst>
              <a:ext uri="{FF2B5EF4-FFF2-40B4-BE49-F238E27FC236}">
                <a16:creationId xmlns:a16="http://schemas.microsoft.com/office/drawing/2014/main" id="{DF38D127-7207-9D26-754D-C856807ECC61}"/>
              </a:ext>
            </a:extLst>
          </p:cNvPr>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pPr lvl="0"/>
            <a:endParaRPr lang="en-US" noProof="0"/>
          </a:p>
        </p:txBody>
      </p:sp>
      <p:sp>
        <p:nvSpPr>
          <p:cNvPr id="5" name="Notes Placeholder 4">
            <a:extLst>
              <a:ext uri="{FF2B5EF4-FFF2-40B4-BE49-F238E27FC236}">
                <a16:creationId xmlns:a16="http://schemas.microsoft.com/office/drawing/2014/main" id="{CD5212EF-B225-D944-C5F2-1D518E5E9007}"/>
              </a:ext>
            </a:extLst>
          </p:cNvPr>
          <p:cNvSpPr>
            <a:spLocks noGrp="1"/>
          </p:cNvSpPr>
          <p:nvPr>
            <p:ph type="body" sz="quarter" idx="3"/>
          </p:nvPr>
        </p:nvSpPr>
        <p:spPr>
          <a:xfrm>
            <a:off x="701675" y="4416425"/>
            <a:ext cx="5607050" cy="4183063"/>
          </a:xfrm>
          <a:prstGeom prst="rect">
            <a:avLst/>
          </a:prstGeom>
        </p:spPr>
        <p:txBody>
          <a:bodyPr vert="horz" lIns="93177" tIns="46589" rIns="93177" bIns="46589"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a:extLst>
              <a:ext uri="{FF2B5EF4-FFF2-40B4-BE49-F238E27FC236}">
                <a16:creationId xmlns:a16="http://schemas.microsoft.com/office/drawing/2014/main" id="{3E2CED61-6345-6D9B-64A7-63FA1297326A}"/>
              </a:ext>
            </a:extLst>
          </p:cNvPr>
          <p:cNvSpPr>
            <a:spLocks noGrp="1"/>
          </p:cNvSpPr>
          <p:nvPr>
            <p:ph type="ftr" sz="quarter" idx="4"/>
          </p:nvPr>
        </p:nvSpPr>
        <p:spPr>
          <a:xfrm>
            <a:off x="0" y="8829675"/>
            <a:ext cx="3038475" cy="465138"/>
          </a:xfrm>
          <a:prstGeom prst="rect">
            <a:avLst/>
          </a:prstGeom>
        </p:spPr>
        <p:txBody>
          <a:bodyPr vert="horz" lIns="93177" tIns="46589" rIns="93177" bIns="46589" rtlCol="0" anchor="b"/>
          <a:lstStyle>
            <a:lvl1pPr algn="l" eaLnBrk="1" fontAlgn="auto" hangingPunct="1">
              <a:spcBef>
                <a:spcPts val="0"/>
              </a:spcBef>
              <a:spcAft>
                <a:spcPts val="0"/>
              </a:spcAft>
              <a:defRPr sz="1200">
                <a:latin typeface="+mn-lt"/>
                <a:cs typeface="+mn-cs"/>
              </a:defRPr>
            </a:lvl1pPr>
          </a:lstStyle>
          <a:p>
            <a:pPr>
              <a:defRPr/>
            </a:pPr>
            <a:endParaRPr lang="en-US"/>
          </a:p>
        </p:txBody>
      </p:sp>
      <p:sp>
        <p:nvSpPr>
          <p:cNvPr id="7" name="Slide Number Placeholder 6">
            <a:extLst>
              <a:ext uri="{FF2B5EF4-FFF2-40B4-BE49-F238E27FC236}">
                <a16:creationId xmlns:a16="http://schemas.microsoft.com/office/drawing/2014/main" id="{74610631-2812-244A-2AE8-4D1DE2A4D2CC}"/>
              </a:ext>
            </a:extLst>
          </p:cNvPr>
          <p:cNvSpPr>
            <a:spLocks noGrp="1"/>
          </p:cNvSpPr>
          <p:nvPr>
            <p:ph type="sldNum" sz="quarter" idx="5"/>
          </p:nvPr>
        </p:nvSpPr>
        <p:spPr>
          <a:xfrm>
            <a:off x="3970338" y="8829675"/>
            <a:ext cx="3038475" cy="465138"/>
          </a:xfrm>
          <a:prstGeom prst="rect">
            <a:avLst/>
          </a:prstGeom>
        </p:spPr>
        <p:txBody>
          <a:bodyPr vert="horz" wrap="square" lIns="93177" tIns="46589" rIns="93177" bIns="46589" numCol="1" anchor="b" anchorCtr="0" compatLnSpc="1">
            <a:prstTxWarp prst="textNoShape">
              <a:avLst/>
            </a:prstTxWarp>
          </a:bodyPr>
          <a:lstStyle>
            <a:lvl1pPr algn="r" eaLnBrk="1" hangingPunct="1">
              <a:defRPr sz="1200"/>
            </a:lvl1pPr>
          </a:lstStyle>
          <a:p>
            <a:pPr>
              <a:defRPr/>
            </a:pPr>
            <a:fld id="{97681C81-661E-4E42-B65F-8B6731450A96}"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Slide Image Placeholder 1">
            <a:extLst>
              <a:ext uri="{FF2B5EF4-FFF2-40B4-BE49-F238E27FC236}">
                <a16:creationId xmlns:a16="http://schemas.microsoft.com/office/drawing/2014/main" id="{5B23880F-B54C-850F-B3C6-4A887B05C572}"/>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123" name="Notes Placeholder 2">
            <a:extLst>
              <a:ext uri="{FF2B5EF4-FFF2-40B4-BE49-F238E27FC236}">
                <a16:creationId xmlns:a16="http://schemas.microsoft.com/office/drawing/2014/main" id="{B8A7F7A9-280D-477F-1CD5-DAFE4202A1E3}"/>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a:p>
        </p:txBody>
      </p:sp>
      <p:sp>
        <p:nvSpPr>
          <p:cNvPr id="5124" name="Slide Number Placeholder 3">
            <a:extLst>
              <a:ext uri="{FF2B5EF4-FFF2-40B4-BE49-F238E27FC236}">
                <a16:creationId xmlns:a16="http://schemas.microsoft.com/office/drawing/2014/main" id="{06A1F9AD-2115-7FA2-96BF-CC77A0D8AD18}"/>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cs typeface="Arial" panose="020B0604020202020204" pitchFamily="34" charset="0"/>
              </a:defRPr>
            </a:lvl1pPr>
            <a:lvl2pPr marL="742950" indent="-285750">
              <a:defRPr>
                <a:solidFill>
                  <a:schemeClr val="tx1"/>
                </a:solidFill>
                <a:latin typeface="Calibri" panose="020F0502020204030204" pitchFamily="34" charset="0"/>
                <a:cs typeface="Arial" panose="020B0604020202020204" pitchFamily="34" charset="0"/>
              </a:defRPr>
            </a:lvl2pPr>
            <a:lvl3pPr marL="1143000" indent="-228600">
              <a:defRPr>
                <a:solidFill>
                  <a:schemeClr val="tx1"/>
                </a:solidFill>
                <a:latin typeface="Calibri" panose="020F0502020204030204" pitchFamily="34" charset="0"/>
                <a:cs typeface="Arial" panose="020B0604020202020204" pitchFamily="34" charset="0"/>
              </a:defRPr>
            </a:lvl3pPr>
            <a:lvl4pPr marL="1600200" indent="-228600">
              <a:defRPr>
                <a:solidFill>
                  <a:schemeClr val="tx1"/>
                </a:solidFill>
                <a:latin typeface="Calibri" panose="020F0502020204030204" pitchFamily="34" charset="0"/>
                <a:cs typeface="Arial" panose="020B0604020202020204" pitchFamily="34" charset="0"/>
              </a:defRPr>
            </a:lvl4pPr>
            <a:lvl5pPr marL="2057400" indent="-22860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fld id="{61CBEFA5-48AB-45C0-9D57-3921F8860B32}" type="slidenum">
              <a:rPr lang="en-US" altLang="en-US" smtClean="0"/>
              <a:pPr/>
              <a:t>1</a:t>
            </a:fld>
            <a:endParaRPr lang="en-US" alt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lide Image Placeholder 1">
            <a:extLst>
              <a:ext uri="{FF2B5EF4-FFF2-40B4-BE49-F238E27FC236}">
                <a16:creationId xmlns:a16="http://schemas.microsoft.com/office/drawing/2014/main" id="{654ABEDA-7270-4EBE-97EF-AE872CB1F0A5}"/>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3555" name="Notes Placeholder 2">
            <a:extLst>
              <a:ext uri="{FF2B5EF4-FFF2-40B4-BE49-F238E27FC236}">
                <a16:creationId xmlns:a16="http://schemas.microsoft.com/office/drawing/2014/main" id="{589A2C51-3FB1-5BB3-B83D-C9FA3DB849F2}"/>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a:p>
        </p:txBody>
      </p:sp>
      <p:sp>
        <p:nvSpPr>
          <p:cNvPr id="23556" name="Slide Number Placeholder 3">
            <a:extLst>
              <a:ext uri="{FF2B5EF4-FFF2-40B4-BE49-F238E27FC236}">
                <a16:creationId xmlns:a16="http://schemas.microsoft.com/office/drawing/2014/main" id="{7BC9AB86-A840-5F70-7E27-21F0568FB1CE}"/>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cs typeface="Arial" panose="020B0604020202020204" pitchFamily="34" charset="0"/>
              </a:defRPr>
            </a:lvl1pPr>
            <a:lvl2pPr marL="742950" indent="-285750">
              <a:defRPr>
                <a:solidFill>
                  <a:schemeClr val="tx1"/>
                </a:solidFill>
                <a:latin typeface="Calibri" panose="020F0502020204030204" pitchFamily="34" charset="0"/>
                <a:cs typeface="Arial" panose="020B0604020202020204" pitchFamily="34" charset="0"/>
              </a:defRPr>
            </a:lvl2pPr>
            <a:lvl3pPr marL="1143000" indent="-228600">
              <a:defRPr>
                <a:solidFill>
                  <a:schemeClr val="tx1"/>
                </a:solidFill>
                <a:latin typeface="Calibri" panose="020F0502020204030204" pitchFamily="34" charset="0"/>
                <a:cs typeface="Arial" panose="020B0604020202020204" pitchFamily="34" charset="0"/>
              </a:defRPr>
            </a:lvl3pPr>
            <a:lvl4pPr marL="1600200" indent="-228600">
              <a:defRPr>
                <a:solidFill>
                  <a:schemeClr val="tx1"/>
                </a:solidFill>
                <a:latin typeface="Calibri" panose="020F0502020204030204" pitchFamily="34" charset="0"/>
                <a:cs typeface="Arial" panose="020B0604020202020204" pitchFamily="34" charset="0"/>
              </a:defRPr>
            </a:lvl4pPr>
            <a:lvl5pPr marL="2057400" indent="-22860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fld id="{1DF93A83-C6A6-471B-961C-E3AB3C5A92FA}" type="slidenum">
              <a:rPr lang="en-US" altLang="en-US" smtClean="0"/>
              <a:pPr/>
              <a:t>10</a:t>
            </a:fld>
            <a:endParaRPr lang="en-US" alt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Slide Image Placeholder 1">
            <a:extLst>
              <a:ext uri="{FF2B5EF4-FFF2-40B4-BE49-F238E27FC236}">
                <a16:creationId xmlns:a16="http://schemas.microsoft.com/office/drawing/2014/main" id="{F27D5B47-5069-247C-FB6F-8EFA37F3A1E5}"/>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627" name="Notes Placeholder 2">
            <a:extLst>
              <a:ext uri="{FF2B5EF4-FFF2-40B4-BE49-F238E27FC236}">
                <a16:creationId xmlns:a16="http://schemas.microsoft.com/office/drawing/2014/main" id="{39B2EF7F-F3C6-AD7E-40D1-667FCA1A5542}"/>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a:p>
        </p:txBody>
      </p:sp>
      <p:sp>
        <p:nvSpPr>
          <p:cNvPr id="26628" name="Slide Number Placeholder 3">
            <a:extLst>
              <a:ext uri="{FF2B5EF4-FFF2-40B4-BE49-F238E27FC236}">
                <a16:creationId xmlns:a16="http://schemas.microsoft.com/office/drawing/2014/main" id="{5DBFE861-A6EC-D7E2-84D7-829008D9931A}"/>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cs typeface="Arial" panose="020B0604020202020204" pitchFamily="34" charset="0"/>
              </a:defRPr>
            </a:lvl1pPr>
            <a:lvl2pPr marL="742950" indent="-285750">
              <a:defRPr>
                <a:solidFill>
                  <a:schemeClr val="tx1"/>
                </a:solidFill>
                <a:latin typeface="Calibri" panose="020F0502020204030204" pitchFamily="34" charset="0"/>
                <a:cs typeface="Arial" panose="020B0604020202020204" pitchFamily="34" charset="0"/>
              </a:defRPr>
            </a:lvl2pPr>
            <a:lvl3pPr marL="1143000" indent="-228600">
              <a:defRPr>
                <a:solidFill>
                  <a:schemeClr val="tx1"/>
                </a:solidFill>
                <a:latin typeface="Calibri" panose="020F0502020204030204" pitchFamily="34" charset="0"/>
                <a:cs typeface="Arial" panose="020B0604020202020204" pitchFamily="34" charset="0"/>
              </a:defRPr>
            </a:lvl3pPr>
            <a:lvl4pPr marL="1600200" indent="-228600">
              <a:defRPr>
                <a:solidFill>
                  <a:schemeClr val="tx1"/>
                </a:solidFill>
                <a:latin typeface="Calibri" panose="020F0502020204030204" pitchFamily="34" charset="0"/>
                <a:cs typeface="Arial" panose="020B0604020202020204" pitchFamily="34" charset="0"/>
              </a:defRPr>
            </a:lvl4pPr>
            <a:lvl5pPr marL="2057400" indent="-22860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fld id="{4520E676-E3C1-4493-9F8C-A459D6EB68BE}" type="slidenum">
              <a:rPr lang="en-US" altLang="en-US" smtClean="0"/>
              <a:pPr/>
              <a:t>12</a:t>
            </a:fld>
            <a:endParaRPr lang="en-US" alt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Slide Image Placeholder 1">
            <a:extLst>
              <a:ext uri="{FF2B5EF4-FFF2-40B4-BE49-F238E27FC236}">
                <a16:creationId xmlns:a16="http://schemas.microsoft.com/office/drawing/2014/main" id="{66C0B801-F791-D1D0-60D3-875E68C4B464}"/>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675" name="Notes Placeholder 2">
            <a:extLst>
              <a:ext uri="{FF2B5EF4-FFF2-40B4-BE49-F238E27FC236}">
                <a16:creationId xmlns:a16="http://schemas.microsoft.com/office/drawing/2014/main" id="{3700FFA8-F908-9DFF-E8BE-61E827511645}"/>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a:p>
        </p:txBody>
      </p:sp>
      <p:sp>
        <p:nvSpPr>
          <p:cNvPr id="28676" name="Slide Number Placeholder 3">
            <a:extLst>
              <a:ext uri="{FF2B5EF4-FFF2-40B4-BE49-F238E27FC236}">
                <a16:creationId xmlns:a16="http://schemas.microsoft.com/office/drawing/2014/main" id="{2C033035-1C22-E3AD-1F3D-E1D3F88E40B4}"/>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cs typeface="Arial" panose="020B0604020202020204" pitchFamily="34" charset="0"/>
              </a:defRPr>
            </a:lvl1pPr>
            <a:lvl2pPr marL="742950" indent="-285750">
              <a:defRPr>
                <a:solidFill>
                  <a:schemeClr val="tx1"/>
                </a:solidFill>
                <a:latin typeface="Calibri" panose="020F0502020204030204" pitchFamily="34" charset="0"/>
                <a:cs typeface="Arial" panose="020B0604020202020204" pitchFamily="34" charset="0"/>
              </a:defRPr>
            </a:lvl2pPr>
            <a:lvl3pPr marL="1143000" indent="-228600">
              <a:defRPr>
                <a:solidFill>
                  <a:schemeClr val="tx1"/>
                </a:solidFill>
                <a:latin typeface="Calibri" panose="020F0502020204030204" pitchFamily="34" charset="0"/>
                <a:cs typeface="Arial" panose="020B0604020202020204" pitchFamily="34" charset="0"/>
              </a:defRPr>
            </a:lvl3pPr>
            <a:lvl4pPr marL="1600200" indent="-228600">
              <a:defRPr>
                <a:solidFill>
                  <a:schemeClr val="tx1"/>
                </a:solidFill>
                <a:latin typeface="Calibri" panose="020F0502020204030204" pitchFamily="34" charset="0"/>
                <a:cs typeface="Arial" panose="020B0604020202020204" pitchFamily="34" charset="0"/>
              </a:defRPr>
            </a:lvl4pPr>
            <a:lvl5pPr marL="2057400" indent="-22860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fld id="{9D711351-1167-4324-A090-5F8D3D54221E}" type="slidenum">
              <a:rPr lang="en-US" altLang="en-US" smtClean="0"/>
              <a:pPr/>
              <a:t>13</a:t>
            </a:fld>
            <a:endParaRPr lang="en-US" alt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Slide Image Placeholder 1">
            <a:extLst>
              <a:ext uri="{FF2B5EF4-FFF2-40B4-BE49-F238E27FC236}">
                <a16:creationId xmlns:a16="http://schemas.microsoft.com/office/drawing/2014/main" id="{D394BF71-1B44-47F6-74AA-4B797903D236}"/>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0723" name="Notes Placeholder 2">
            <a:extLst>
              <a:ext uri="{FF2B5EF4-FFF2-40B4-BE49-F238E27FC236}">
                <a16:creationId xmlns:a16="http://schemas.microsoft.com/office/drawing/2014/main" id="{C9046C85-FA37-DB00-AE75-9C28F5280D74}"/>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a:p>
        </p:txBody>
      </p:sp>
      <p:sp>
        <p:nvSpPr>
          <p:cNvPr id="30724" name="Slide Number Placeholder 3">
            <a:extLst>
              <a:ext uri="{FF2B5EF4-FFF2-40B4-BE49-F238E27FC236}">
                <a16:creationId xmlns:a16="http://schemas.microsoft.com/office/drawing/2014/main" id="{D50A4497-3366-F5EB-25A6-CB10D594B0C3}"/>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cs typeface="Arial" panose="020B0604020202020204" pitchFamily="34" charset="0"/>
              </a:defRPr>
            </a:lvl1pPr>
            <a:lvl2pPr marL="742950" indent="-285750">
              <a:defRPr>
                <a:solidFill>
                  <a:schemeClr val="tx1"/>
                </a:solidFill>
                <a:latin typeface="Calibri" panose="020F0502020204030204" pitchFamily="34" charset="0"/>
                <a:cs typeface="Arial" panose="020B0604020202020204" pitchFamily="34" charset="0"/>
              </a:defRPr>
            </a:lvl2pPr>
            <a:lvl3pPr marL="1143000" indent="-228600">
              <a:defRPr>
                <a:solidFill>
                  <a:schemeClr val="tx1"/>
                </a:solidFill>
                <a:latin typeface="Calibri" panose="020F0502020204030204" pitchFamily="34" charset="0"/>
                <a:cs typeface="Arial" panose="020B0604020202020204" pitchFamily="34" charset="0"/>
              </a:defRPr>
            </a:lvl3pPr>
            <a:lvl4pPr marL="1600200" indent="-228600">
              <a:defRPr>
                <a:solidFill>
                  <a:schemeClr val="tx1"/>
                </a:solidFill>
                <a:latin typeface="Calibri" panose="020F0502020204030204" pitchFamily="34" charset="0"/>
                <a:cs typeface="Arial" panose="020B0604020202020204" pitchFamily="34" charset="0"/>
              </a:defRPr>
            </a:lvl4pPr>
            <a:lvl5pPr marL="2057400" indent="-22860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fld id="{1D6F0BD4-44F1-41E0-B9A1-F24ABD8E9ADF}" type="slidenum">
              <a:rPr lang="en-US" altLang="en-US" smtClean="0"/>
              <a:pPr/>
              <a:t>14</a:t>
            </a:fld>
            <a:endParaRPr lang="en-US" alt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Slide Image Placeholder 1">
            <a:extLst>
              <a:ext uri="{FF2B5EF4-FFF2-40B4-BE49-F238E27FC236}">
                <a16:creationId xmlns:a16="http://schemas.microsoft.com/office/drawing/2014/main" id="{94157059-D477-34BC-9637-DBD0FB0BACA3}"/>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2771" name="Notes Placeholder 2">
            <a:extLst>
              <a:ext uri="{FF2B5EF4-FFF2-40B4-BE49-F238E27FC236}">
                <a16:creationId xmlns:a16="http://schemas.microsoft.com/office/drawing/2014/main" id="{FE1E9D70-1A32-2190-B41C-A06DFE5FD483}"/>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a:t>How do State objectives fit within local context?</a:t>
            </a:r>
          </a:p>
          <a:p>
            <a:r>
              <a:rPr lang="en-US" altLang="en-US"/>
              <a:t>Are there additional objectives that should be added to the list?</a:t>
            </a:r>
          </a:p>
          <a:p>
            <a:endParaRPr lang="en-US" altLang="en-US"/>
          </a:p>
          <a:p>
            <a:endParaRPr lang="en-US" altLang="en-US"/>
          </a:p>
          <a:p>
            <a:r>
              <a:rPr lang="en-US" altLang="en-US"/>
              <a:t>1. Promote an equitable, accountable and transparent homeless crisis response system </a:t>
            </a:r>
          </a:p>
          <a:p>
            <a:r>
              <a:rPr lang="en-US" altLang="en-US"/>
              <a:t>2. Strengthen the homeless service provider workforce</a:t>
            </a:r>
          </a:p>
          <a:p>
            <a:r>
              <a:rPr lang="en-US" altLang="en-US"/>
              <a:t>3. Prevent episodes of homelessness whenever possible</a:t>
            </a:r>
          </a:p>
          <a:p>
            <a:r>
              <a:rPr lang="en-US" altLang="en-US"/>
              <a:t>4. Prioritize assistance based on the greatest barriers to housing stability and the greatest risk of harm</a:t>
            </a:r>
          </a:p>
          <a:p>
            <a:r>
              <a:rPr lang="en-US" altLang="en-US"/>
              <a:t>5. House everyone in a stable setting that meets their needs</a:t>
            </a:r>
            <a:endParaRPr lang="en-US" altLang="en-US" sz="2000">
              <a:solidFill>
                <a:srgbClr val="C00000"/>
              </a:solidFill>
            </a:endParaRPr>
          </a:p>
          <a:p>
            <a:endParaRPr lang="en-US" altLang="en-US"/>
          </a:p>
          <a:p>
            <a:endParaRPr lang="en-US" altLang="en-US"/>
          </a:p>
        </p:txBody>
      </p:sp>
      <p:sp>
        <p:nvSpPr>
          <p:cNvPr id="32772" name="Slide Number Placeholder 3">
            <a:extLst>
              <a:ext uri="{FF2B5EF4-FFF2-40B4-BE49-F238E27FC236}">
                <a16:creationId xmlns:a16="http://schemas.microsoft.com/office/drawing/2014/main" id="{6BE613E6-1A5A-BAC8-6AAE-56865E325F06}"/>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55650" indent="-290513">
              <a:spcBef>
                <a:spcPct val="30000"/>
              </a:spcBef>
              <a:defRPr sz="1200">
                <a:solidFill>
                  <a:schemeClr val="tx1"/>
                </a:solidFill>
                <a:latin typeface="Calibri" panose="020F0502020204030204" pitchFamily="34" charset="0"/>
              </a:defRPr>
            </a:lvl2pPr>
            <a:lvl3pPr marL="1163638" indent="-231775">
              <a:spcBef>
                <a:spcPct val="30000"/>
              </a:spcBef>
              <a:defRPr sz="1200">
                <a:solidFill>
                  <a:schemeClr val="tx1"/>
                </a:solidFill>
                <a:latin typeface="Calibri" panose="020F0502020204030204" pitchFamily="34" charset="0"/>
              </a:defRPr>
            </a:lvl3pPr>
            <a:lvl4pPr marL="1630363" indent="-231775">
              <a:spcBef>
                <a:spcPct val="30000"/>
              </a:spcBef>
              <a:defRPr sz="1200">
                <a:solidFill>
                  <a:schemeClr val="tx1"/>
                </a:solidFill>
                <a:latin typeface="Calibri" panose="020F0502020204030204" pitchFamily="34" charset="0"/>
              </a:defRPr>
            </a:lvl4pPr>
            <a:lvl5pPr marL="2095500" indent="-231775">
              <a:spcBef>
                <a:spcPct val="30000"/>
              </a:spcBef>
              <a:defRPr sz="1200">
                <a:solidFill>
                  <a:schemeClr val="tx1"/>
                </a:solidFill>
                <a:latin typeface="Calibri" panose="020F0502020204030204" pitchFamily="34" charset="0"/>
              </a:defRPr>
            </a:lvl5pPr>
            <a:lvl6pPr marL="2552700" indent="-231775" eaLnBrk="0" fontAlgn="base" hangingPunct="0">
              <a:spcBef>
                <a:spcPct val="30000"/>
              </a:spcBef>
              <a:spcAft>
                <a:spcPct val="0"/>
              </a:spcAft>
              <a:defRPr sz="1200">
                <a:solidFill>
                  <a:schemeClr val="tx1"/>
                </a:solidFill>
                <a:latin typeface="Calibri" panose="020F0502020204030204" pitchFamily="34" charset="0"/>
              </a:defRPr>
            </a:lvl6pPr>
            <a:lvl7pPr marL="3009900" indent="-231775" eaLnBrk="0" fontAlgn="base" hangingPunct="0">
              <a:spcBef>
                <a:spcPct val="30000"/>
              </a:spcBef>
              <a:spcAft>
                <a:spcPct val="0"/>
              </a:spcAft>
              <a:defRPr sz="1200">
                <a:solidFill>
                  <a:schemeClr val="tx1"/>
                </a:solidFill>
                <a:latin typeface="Calibri" panose="020F0502020204030204" pitchFamily="34" charset="0"/>
              </a:defRPr>
            </a:lvl7pPr>
            <a:lvl8pPr marL="3467100" indent="-231775" eaLnBrk="0" fontAlgn="base" hangingPunct="0">
              <a:spcBef>
                <a:spcPct val="30000"/>
              </a:spcBef>
              <a:spcAft>
                <a:spcPct val="0"/>
              </a:spcAft>
              <a:defRPr sz="1200">
                <a:solidFill>
                  <a:schemeClr val="tx1"/>
                </a:solidFill>
                <a:latin typeface="Calibri" panose="020F0502020204030204" pitchFamily="34" charset="0"/>
              </a:defRPr>
            </a:lvl8pPr>
            <a:lvl9pPr marL="3924300" indent="-231775"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10D5D780-A015-428D-A158-3804241F278F}" type="slidenum">
              <a:rPr lang="en-US" altLang="en-US" smtClean="0"/>
              <a:pPr>
                <a:spcBef>
                  <a:spcPct val="0"/>
                </a:spcBef>
              </a:pPr>
              <a:t>15</a:t>
            </a:fld>
            <a:endParaRPr lang="en-US" alt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Slide Image Placeholder 1">
            <a:extLst>
              <a:ext uri="{FF2B5EF4-FFF2-40B4-BE49-F238E27FC236}">
                <a16:creationId xmlns:a16="http://schemas.microsoft.com/office/drawing/2014/main" id="{612B57F1-91CF-C578-40CD-3267D40A14BC}"/>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4819" name="Notes Placeholder 2">
            <a:extLst>
              <a:ext uri="{FF2B5EF4-FFF2-40B4-BE49-F238E27FC236}">
                <a16:creationId xmlns:a16="http://schemas.microsoft.com/office/drawing/2014/main" id="{EB9BDC66-BE8D-0AF1-D164-3F4E9CE91A3E}"/>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a:p>
          <a:p>
            <a:endParaRPr lang="en-US" altLang="en-US"/>
          </a:p>
        </p:txBody>
      </p:sp>
      <p:sp>
        <p:nvSpPr>
          <p:cNvPr id="34820" name="Slide Number Placeholder 3">
            <a:extLst>
              <a:ext uri="{FF2B5EF4-FFF2-40B4-BE49-F238E27FC236}">
                <a16:creationId xmlns:a16="http://schemas.microsoft.com/office/drawing/2014/main" id="{7A37E0A0-F225-5A9E-105F-2F002E793B0A}"/>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55650" indent="-290513">
              <a:spcBef>
                <a:spcPct val="30000"/>
              </a:spcBef>
              <a:defRPr sz="1200">
                <a:solidFill>
                  <a:schemeClr val="tx1"/>
                </a:solidFill>
                <a:latin typeface="Calibri" panose="020F0502020204030204" pitchFamily="34" charset="0"/>
              </a:defRPr>
            </a:lvl2pPr>
            <a:lvl3pPr marL="1163638" indent="-231775">
              <a:spcBef>
                <a:spcPct val="30000"/>
              </a:spcBef>
              <a:defRPr sz="1200">
                <a:solidFill>
                  <a:schemeClr val="tx1"/>
                </a:solidFill>
                <a:latin typeface="Calibri" panose="020F0502020204030204" pitchFamily="34" charset="0"/>
              </a:defRPr>
            </a:lvl3pPr>
            <a:lvl4pPr marL="1630363" indent="-231775">
              <a:spcBef>
                <a:spcPct val="30000"/>
              </a:spcBef>
              <a:defRPr sz="1200">
                <a:solidFill>
                  <a:schemeClr val="tx1"/>
                </a:solidFill>
                <a:latin typeface="Calibri" panose="020F0502020204030204" pitchFamily="34" charset="0"/>
              </a:defRPr>
            </a:lvl4pPr>
            <a:lvl5pPr marL="2095500" indent="-231775">
              <a:spcBef>
                <a:spcPct val="30000"/>
              </a:spcBef>
              <a:defRPr sz="1200">
                <a:solidFill>
                  <a:schemeClr val="tx1"/>
                </a:solidFill>
                <a:latin typeface="Calibri" panose="020F0502020204030204" pitchFamily="34" charset="0"/>
              </a:defRPr>
            </a:lvl5pPr>
            <a:lvl6pPr marL="2552700" indent="-231775" eaLnBrk="0" fontAlgn="base" hangingPunct="0">
              <a:spcBef>
                <a:spcPct val="30000"/>
              </a:spcBef>
              <a:spcAft>
                <a:spcPct val="0"/>
              </a:spcAft>
              <a:defRPr sz="1200">
                <a:solidFill>
                  <a:schemeClr val="tx1"/>
                </a:solidFill>
                <a:latin typeface="Calibri" panose="020F0502020204030204" pitchFamily="34" charset="0"/>
              </a:defRPr>
            </a:lvl6pPr>
            <a:lvl7pPr marL="3009900" indent="-231775" eaLnBrk="0" fontAlgn="base" hangingPunct="0">
              <a:spcBef>
                <a:spcPct val="30000"/>
              </a:spcBef>
              <a:spcAft>
                <a:spcPct val="0"/>
              </a:spcAft>
              <a:defRPr sz="1200">
                <a:solidFill>
                  <a:schemeClr val="tx1"/>
                </a:solidFill>
                <a:latin typeface="Calibri" panose="020F0502020204030204" pitchFamily="34" charset="0"/>
              </a:defRPr>
            </a:lvl7pPr>
            <a:lvl8pPr marL="3467100" indent="-231775" eaLnBrk="0" fontAlgn="base" hangingPunct="0">
              <a:spcBef>
                <a:spcPct val="30000"/>
              </a:spcBef>
              <a:spcAft>
                <a:spcPct val="0"/>
              </a:spcAft>
              <a:defRPr sz="1200">
                <a:solidFill>
                  <a:schemeClr val="tx1"/>
                </a:solidFill>
                <a:latin typeface="Calibri" panose="020F0502020204030204" pitchFamily="34" charset="0"/>
              </a:defRPr>
            </a:lvl8pPr>
            <a:lvl9pPr marL="3924300" indent="-231775"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FA530F7F-929A-4F00-AC4F-0B51BAA42247}" type="slidenum">
              <a:rPr lang="en-US" altLang="en-US" smtClean="0"/>
              <a:pPr>
                <a:spcBef>
                  <a:spcPct val="0"/>
                </a:spcBef>
              </a:pPr>
              <a:t>16</a:t>
            </a:fld>
            <a:endParaRPr lang="en-US" alt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Slide Image Placeholder 1">
            <a:extLst>
              <a:ext uri="{FF2B5EF4-FFF2-40B4-BE49-F238E27FC236}">
                <a16:creationId xmlns:a16="http://schemas.microsoft.com/office/drawing/2014/main" id="{344B2215-D3A1-43CE-CFC3-F2BD917ECED4}"/>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6867" name="Notes Placeholder 2">
            <a:extLst>
              <a:ext uri="{FF2B5EF4-FFF2-40B4-BE49-F238E27FC236}">
                <a16:creationId xmlns:a16="http://schemas.microsoft.com/office/drawing/2014/main" id="{29E1573E-FB2C-A116-8D9C-6A878C9A49DE}"/>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a:p>
          <a:p>
            <a:endParaRPr lang="en-US" altLang="en-US"/>
          </a:p>
        </p:txBody>
      </p:sp>
      <p:sp>
        <p:nvSpPr>
          <p:cNvPr id="36868" name="Slide Number Placeholder 3">
            <a:extLst>
              <a:ext uri="{FF2B5EF4-FFF2-40B4-BE49-F238E27FC236}">
                <a16:creationId xmlns:a16="http://schemas.microsoft.com/office/drawing/2014/main" id="{14804302-8463-0264-3982-767B38261CDB}"/>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55650" indent="-290513">
              <a:spcBef>
                <a:spcPct val="30000"/>
              </a:spcBef>
              <a:defRPr sz="1200">
                <a:solidFill>
                  <a:schemeClr val="tx1"/>
                </a:solidFill>
                <a:latin typeface="Calibri" panose="020F0502020204030204" pitchFamily="34" charset="0"/>
              </a:defRPr>
            </a:lvl2pPr>
            <a:lvl3pPr marL="1163638" indent="-231775">
              <a:spcBef>
                <a:spcPct val="30000"/>
              </a:spcBef>
              <a:defRPr sz="1200">
                <a:solidFill>
                  <a:schemeClr val="tx1"/>
                </a:solidFill>
                <a:latin typeface="Calibri" panose="020F0502020204030204" pitchFamily="34" charset="0"/>
              </a:defRPr>
            </a:lvl3pPr>
            <a:lvl4pPr marL="1630363" indent="-231775">
              <a:spcBef>
                <a:spcPct val="30000"/>
              </a:spcBef>
              <a:defRPr sz="1200">
                <a:solidFill>
                  <a:schemeClr val="tx1"/>
                </a:solidFill>
                <a:latin typeface="Calibri" panose="020F0502020204030204" pitchFamily="34" charset="0"/>
              </a:defRPr>
            </a:lvl4pPr>
            <a:lvl5pPr marL="2095500" indent="-231775">
              <a:spcBef>
                <a:spcPct val="30000"/>
              </a:spcBef>
              <a:defRPr sz="1200">
                <a:solidFill>
                  <a:schemeClr val="tx1"/>
                </a:solidFill>
                <a:latin typeface="Calibri" panose="020F0502020204030204" pitchFamily="34" charset="0"/>
              </a:defRPr>
            </a:lvl5pPr>
            <a:lvl6pPr marL="2552700" indent="-231775" eaLnBrk="0" fontAlgn="base" hangingPunct="0">
              <a:spcBef>
                <a:spcPct val="30000"/>
              </a:spcBef>
              <a:spcAft>
                <a:spcPct val="0"/>
              </a:spcAft>
              <a:defRPr sz="1200">
                <a:solidFill>
                  <a:schemeClr val="tx1"/>
                </a:solidFill>
                <a:latin typeface="Calibri" panose="020F0502020204030204" pitchFamily="34" charset="0"/>
              </a:defRPr>
            </a:lvl6pPr>
            <a:lvl7pPr marL="3009900" indent="-231775" eaLnBrk="0" fontAlgn="base" hangingPunct="0">
              <a:spcBef>
                <a:spcPct val="30000"/>
              </a:spcBef>
              <a:spcAft>
                <a:spcPct val="0"/>
              </a:spcAft>
              <a:defRPr sz="1200">
                <a:solidFill>
                  <a:schemeClr val="tx1"/>
                </a:solidFill>
                <a:latin typeface="Calibri" panose="020F0502020204030204" pitchFamily="34" charset="0"/>
              </a:defRPr>
            </a:lvl7pPr>
            <a:lvl8pPr marL="3467100" indent="-231775" eaLnBrk="0" fontAlgn="base" hangingPunct="0">
              <a:spcBef>
                <a:spcPct val="30000"/>
              </a:spcBef>
              <a:spcAft>
                <a:spcPct val="0"/>
              </a:spcAft>
              <a:defRPr sz="1200">
                <a:solidFill>
                  <a:schemeClr val="tx1"/>
                </a:solidFill>
                <a:latin typeface="Calibri" panose="020F0502020204030204" pitchFamily="34" charset="0"/>
              </a:defRPr>
            </a:lvl8pPr>
            <a:lvl9pPr marL="3924300" indent="-231775"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C033E093-0979-47E4-AE91-C25536F592AE}" type="slidenum">
              <a:rPr lang="en-US" altLang="en-US" smtClean="0"/>
              <a:pPr>
                <a:spcBef>
                  <a:spcPct val="0"/>
                </a:spcBef>
              </a:pPr>
              <a:t>17</a:t>
            </a:fld>
            <a:endParaRPr lang="en-US" alt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Slide Image Placeholder 1">
            <a:extLst>
              <a:ext uri="{FF2B5EF4-FFF2-40B4-BE49-F238E27FC236}">
                <a16:creationId xmlns:a16="http://schemas.microsoft.com/office/drawing/2014/main" id="{52BEE346-829A-1A7D-AA97-8908A13C40D9}"/>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8915" name="Notes Placeholder 2">
            <a:extLst>
              <a:ext uri="{FF2B5EF4-FFF2-40B4-BE49-F238E27FC236}">
                <a16:creationId xmlns:a16="http://schemas.microsoft.com/office/drawing/2014/main" id="{F58F0DC2-26FE-D4CE-ED7F-A2063C35698A}"/>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a:p>
          <a:p>
            <a:endParaRPr lang="en-US" altLang="en-US"/>
          </a:p>
        </p:txBody>
      </p:sp>
      <p:sp>
        <p:nvSpPr>
          <p:cNvPr id="38916" name="Slide Number Placeholder 3">
            <a:extLst>
              <a:ext uri="{FF2B5EF4-FFF2-40B4-BE49-F238E27FC236}">
                <a16:creationId xmlns:a16="http://schemas.microsoft.com/office/drawing/2014/main" id="{30C53AFC-89E2-B287-8FE4-2EEB16809CBF}"/>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55650" indent="-290513">
              <a:spcBef>
                <a:spcPct val="30000"/>
              </a:spcBef>
              <a:defRPr sz="1200">
                <a:solidFill>
                  <a:schemeClr val="tx1"/>
                </a:solidFill>
                <a:latin typeface="Calibri" panose="020F0502020204030204" pitchFamily="34" charset="0"/>
              </a:defRPr>
            </a:lvl2pPr>
            <a:lvl3pPr marL="1163638" indent="-231775">
              <a:spcBef>
                <a:spcPct val="30000"/>
              </a:spcBef>
              <a:defRPr sz="1200">
                <a:solidFill>
                  <a:schemeClr val="tx1"/>
                </a:solidFill>
                <a:latin typeface="Calibri" panose="020F0502020204030204" pitchFamily="34" charset="0"/>
              </a:defRPr>
            </a:lvl3pPr>
            <a:lvl4pPr marL="1630363" indent="-231775">
              <a:spcBef>
                <a:spcPct val="30000"/>
              </a:spcBef>
              <a:defRPr sz="1200">
                <a:solidFill>
                  <a:schemeClr val="tx1"/>
                </a:solidFill>
                <a:latin typeface="Calibri" panose="020F0502020204030204" pitchFamily="34" charset="0"/>
              </a:defRPr>
            </a:lvl4pPr>
            <a:lvl5pPr marL="2095500" indent="-231775">
              <a:spcBef>
                <a:spcPct val="30000"/>
              </a:spcBef>
              <a:defRPr sz="1200">
                <a:solidFill>
                  <a:schemeClr val="tx1"/>
                </a:solidFill>
                <a:latin typeface="Calibri" panose="020F0502020204030204" pitchFamily="34" charset="0"/>
              </a:defRPr>
            </a:lvl5pPr>
            <a:lvl6pPr marL="2552700" indent="-231775" eaLnBrk="0" fontAlgn="base" hangingPunct="0">
              <a:spcBef>
                <a:spcPct val="30000"/>
              </a:spcBef>
              <a:spcAft>
                <a:spcPct val="0"/>
              </a:spcAft>
              <a:defRPr sz="1200">
                <a:solidFill>
                  <a:schemeClr val="tx1"/>
                </a:solidFill>
                <a:latin typeface="Calibri" panose="020F0502020204030204" pitchFamily="34" charset="0"/>
              </a:defRPr>
            </a:lvl6pPr>
            <a:lvl7pPr marL="3009900" indent="-231775" eaLnBrk="0" fontAlgn="base" hangingPunct="0">
              <a:spcBef>
                <a:spcPct val="30000"/>
              </a:spcBef>
              <a:spcAft>
                <a:spcPct val="0"/>
              </a:spcAft>
              <a:defRPr sz="1200">
                <a:solidFill>
                  <a:schemeClr val="tx1"/>
                </a:solidFill>
                <a:latin typeface="Calibri" panose="020F0502020204030204" pitchFamily="34" charset="0"/>
              </a:defRPr>
            </a:lvl7pPr>
            <a:lvl8pPr marL="3467100" indent="-231775" eaLnBrk="0" fontAlgn="base" hangingPunct="0">
              <a:spcBef>
                <a:spcPct val="30000"/>
              </a:spcBef>
              <a:spcAft>
                <a:spcPct val="0"/>
              </a:spcAft>
              <a:defRPr sz="1200">
                <a:solidFill>
                  <a:schemeClr val="tx1"/>
                </a:solidFill>
                <a:latin typeface="Calibri" panose="020F0502020204030204" pitchFamily="34" charset="0"/>
              </a:defRPr>
            </a:lvl8pPr>
            <a:lvl9pPr marL="3924300" indent="-231775"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1C08086F-ADBD-4975-A2CF-20D9FF22B0F8}" type="slidenum">
              <a:rPr lang="en-US" altLang="en-US" smtClean="0"/>
              <a:pPr>
                <a:spcBef>
                  <a:spcPct val="0"/>
                </a:spcBef>
              </a:pPr>
              <a:t>18</a:t>
            </a:fld>
            <a:endParaRPr lang="en-US" alt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Slide Image Placeholder 1">
            <a:extLst>
              <a:ext uri="{FF2B5EF4-FFF2-40B4-BE49-F238E27FC236}">
                <a16:creationId xmlns:a16="http://schemas.microsoft.com/office/drawing/2014/main" id="{987666A0-C245-FFEB-9885-656D96C08C1C}"/>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0963" name="Notes Placeholder 2">
            <a:extLst>
              <a:ext uri="{FF2B5EF4-FFF2-40B4-BE49-F238E27FC236}">
                <a16:creationId xmlns:a16="http://schemas.microsoft.com/office/drawing/2014/main" id="{F0A9834F-F2AE-0CC2-9C5F-5E53A07BB2EA}"/>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a:p>
          <a:p>
            <a:endParaRPr lang="en-US" altLang="en-US"/>
          </a:p>
        </p:txBody>
      </p:sp>
      <p:sp>
        <p:nvSpPr>
          <p:cNvPr id="40964" name="Slide Number Placeholder 3">
            <a:extLst>
              <a:ext uri="{FF2B5EF4-FFF2-40B4-BE49-F238E27FC236}">
                <a16:creationId xmlns:a16="http://schemas.microsoft.com/office/drawing/2014/main" id="{6B65E1E4-D3E1-741C-CF9F-75DC0A2AA541}"/>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55650" indent="-290513">
              <a:spcBef>
                <a:spcPct val="30000"/>
              </a:spcBef>
              <a:defRPr sz="1200">
                <a:solidFill>
                  <a:schemeClr val="tx1"/>
                </a:solidFill>
                <a:latin typeface="Calibri" panose="020F0502020204030204" pitchFamily="34" charset="0"/>
              </a:defRPr>
            </a:lvl2pPr>
            <a:lvl3pPr marL="1163638" indent="-231775">
              <a:spcBef>
                <a:spcPct val="30000"/>
              </a:spcBef>
              <a:defRPr sz="1200">
                <a:solidFill>
                  <a:schemeClr val="tx1"/>
                </a:solidFill>
                <a:latin typeface="Calibri" panose="020F0502020204030204" pitchFamily="34" charset="0"/>
              </a:defRPr>
            </a:lvl3pPr>
            <a:lvl4pPr marL="1630363" indent="-231775">
              <a:spcBef>
                <a:spcPct val="30000"/>
              </a:spcBef>
              <a:defRPr sz="1200">
                <a:solidFill>
                  <a:schemeClr val="tx1"/>
                </a:solidFill>
                <a:latin typeface="Calibri" panose="020F0502020204030204" pitchFamily="34" charset="0"/>
              </a:defRPr>
            </a:lvl4pPr>
            <a:lvl5pPr marL="2095500" indent="-231775">
              <a:spcBef>
                <a:spcPct val="30000"/>
              </a:spcBef>
              <a:defRPr sz="1200">
                <a:solidFill>
                  <a:schemeClr val="tx1"/>
                </a:solidFill>
                <a:latin typeface="Calibri" panose="020F0502020204030204" pitchFamily="34" charset="0"/>
              </a:defRPr>
            </a:lvl5pPr>
            <a:lvl6pPr marL="2552700" indent="-231775" eaLnBrk="0" fontAlgn="base" hangingPunct="0">
              <a:spcBef>
                <a:spcPct val="30000"/>
              </a:spcBef>
              <a:spcAft>
                <a:spcPct val="0"/>
              </a:spcAft>
              <a:defRPr sz="1200">
                <a:solidFill>
                  <a:schemeClr val="tx1"/>
                </a:solidFill>
                <a:latin typeface="Calibri" panose="020F0502020204030204" pitchFamily="34" charset="0"/>
              </a:defRPr>
            </a:lvl6pPr>
            <a:lvl7pPr marL="3009900" indent="-231775" eaLnBrk="0" fontAlgn="base" hangingPunct="0">
              <a:spcBef>
                <a:spcPct val="30000"/>
              </a:spcBef>
              <a:spcAft>
                <a:spcPct val="0"/>
              </a:spcAft>
              <a:defRPr sz="1200">
                <a:solidFill>
                  <a:schemeClr val="tx1"/>
                </a:solidFill>
                <a:latin typeface="Calibri" panose="020F0502020204030204" pitchFamily="34" charset="0"/>
              </a:defRPr>
            </a:lvl7pPr>
            <a:lvl8pPr marL="3467100" indent="-231775" eaLnBrk="0" fontAlgn="base" hangingPunct="0">
              <a:spcBef>
                <a:spcPct val="30000"/>
              </a:spcBef>
              <a:spcAft>
                <a:spcPct val="0"/>
              </a:spcAft>
              <a:defRPr sz="1200">
                <a:solidFill>
                  <a:schemeClr val="tx1"/>
                </a:solidFill>
                <a:latin typeface="Calibri" panose="020F0502020204030204" pitchFamily="34" charset="0"/>
              </a:defRPr>
            </a:lvl8pPr>
            <a:lvl9pPr marL="3924300" indent="-231775"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C56C4E78-8A0A-4D76-A3A2-4B4221B86371}" type="slidenum">
              <a:rPr lang="en-US" altLang="en-US" smtClean="0"/>
              <a:pPr>
                <a:spcBef>
                  <a:spcPct val="0"/>
                </a:spcBef>
              </a:pPr>
              <a:t>19</a:t>
            </a:fld>
            <a:endParaRPr lang="en-US" alt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Slide Image Placeholder 1">
            <a:extLst>
              <a:ext uri="{FF2B5EF4-FFF2-40B4-BE49-F238E27FC236}">
                <a16:creationId xmlns:a16="http://schemas.microsoft.com/office/drawing/2014/main" id="{95792618-2C07-A5C2-160B-115EA3EFF58D}"/>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3011" name="Notes Placeholder 2">
            <a:extLst>
              <a:ext uri="{FF2B5EF4-FFF2-40B4-BE49-F238E27FC236}">
                <a16:creationId xmlns:a16="http://schemas.microsoft.com/office/drawing/2014/main" id="{CA208EC3-3D06-C735-61A6-23A1C6B9F206}"/>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a:p>
          <a:p>
            <a:endParaRPr lang="en-US" altLang="en-US"/>
          </a:p>
        </p:txBody>
      </p:sp>
      <p:sp>
        <p:nvSpPr>
          <p:cNvPr id="43012" name="Slide Number Placeholder 3">
            <a:extLst>
              <a:ext uri="{FF2B5EF4-FFF2-40B4-BE49-F238E27FC236}">
                <a16:creationId xmlns:a16="http://schemas.microsoft.com/office/drawing/2014/main" id="{E68A54E2-6509-5D04-24FF-01C2803BC4ED}"/>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55650" indent="-290513">
              <a:spcBef>
                <a:spcPct val="30000"/>
              </a:spcBef>
              <a:defRPr sz="1200">
                <a:solidFill>
                  <a:schemeClr val="tx1"/>
                </a:solidFill>
                <a:latin typeface="Calibri" panose="020F0502020204030204" pitchFamily="34" charset="0"/>
              </a:defRPr>
            </a:lvl2pPr>
            <a:lvl3pPr marL="1163638" indent="-231775">
              <a:spcBef>
                <a:spcPct val="30000"/>
              </a:spcBef>
              <a:defRPr sz="1200">
                <a:solidFill>
                  <a:schemeClr val="tx1"/>
                </a:solidFill>
                <a:latin typeface="Calibri" panose="020F0502020204030204" pitchFamily="34" charset="0"/>
              </a:defRPr>
            </a:lvl3pPr>
            <a:lvl4pPr marL="1630363" indent="-231775">
              <a:spcBef>
                <a:spcPct val="30000"/>
              </a:spcBef>
              <a:defRPr sz="1200">
                <a:solidFill>
                  <a:schemeClr val="tx1"/>
                </a:solidFill>
                <a:latin typeface="Calibri" panose="020F0502020204030204" pitchFamily="34" charset="0"/>
              </a:defRPr>
            </a:lvl4pPr>
            <a:lvl5pPr marL="2095500" indent="-231775">
              <a:spcBef>
                <a:spcPct val="30000"/>
              </a:spcBef>
              <a:defRPr sz="1200">
                <a:solidFill>
                  <a:schemeClr val="tx1"/>
                </a:solidFill>
                <a:latin typeface="Calibri" panose="020F0502020204030204" pitchFamily="34" charset="0"/>
              </a:defRPr>
            </a:lvl5pPr>
            <a:lvl6pPr marL="2552700" indent="-231775" eaLnBrk="0" fontAlgn="base" hangingPunct="0">
              <a:spcBef>
                <a:spcPct val="30000"/>
              </a:spcBef>
              <a:spcAft>
                <a:spcPct val="0"/>
              </a:spcAft>
              <a:defRPr sz="1200">
                <a:solidFill>
                  <a:schemeClr val="tx1"/>
                </a:solidFill>
                <a:latin typeface="Calibri" panose="020F0502020204030204" pitchFamily="34" charset="0"/>
              </a:defRPr>
            </a:lvl6pPr>
            <a:lvl7pPr marL="3009900" indent="-231775" eaLnBrk="0" fontAlgn="base" hangingPunct="0">
              <a:spcBef>
                <a:spcPct val="30000"/>
              </a:spcBef>
              <a:spcAft>
                <a:spcPct val="0"/>
              </a:spcAft>
              <a:defRPr sz="1200">
                <a:solidFill>
                  <a:schemeClr val="tx1"/>
                </a:solidFill>
                <a:latin typeface="Calibri" panose="020F0502020204030204" pitchFamily="34" charset="0"/>
              </a:defRPr>
            </a:lvl7pPr>
            <a:lvl8pPr marL="3467100" indent="-231775" eaLnBrk="0" fontAlgn="base" hangingPunct="0">
              <a:spcBef>
                <a:spcPct val="30000"/>
              </a:spcBef>
              <a:spcAft>
                <a:spcPct val="0"/>
              </a:spcAft>
              <a:defRPr sz="1200">
                <a:solidFill>
                  <a:schemeClr val="tx1"/>
                </a:solidFill>
                <a:latin typeface="Calibri" panose="020F0502020204030204" pitchFamily="34" charset="0"/>
              </a:defRPr>
            </a:lvl8pPr>
            <a:lvl9pPr marL="3924300" indent="-231775"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3B8E9BF6-A89F-4B3A-89BE-284FE038F54D}" type="slidenum">
              <a:rPr lang="en-US" altLang="en-US" smtClean="0"/>
              <a:pPr>
                <a:spcBef>
                  <a:spcPct val="0"/>
                </a:spcBef>
              </a:pPr>
              <a:t>20</a:t>
            </a:fld>
            <a:endParaRPr lang="en-US"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Slide Image Placeholder 1">
            <a:extLst>
              <a:ext uri="{FF2B5EF4-FFF2-40B4-BE49-F238E27FC236}">
                <a16:creationId xmlns:a16="http://schemas.microsoft.com/office/drawing/2014/main" id="{C01BF6EB-6405-CA09-8D6D-4DAEDE0788A4}"/>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171" name="Notes Placeholder 2">
            <a:extLst>
              <a:ext uri="{FF2B5EF4-FFF2-40B4-BE49-F238E27FC236}">
                <a16:creationId xmlns:a16="http://schemas.microsoft.com/office/drawing/2014/main" id="{5946EEE7-85F5-71DE-2B20-CBBB323ABCB6}"/>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a:t>Before we dive into today’s work, I want to start start with a voice from our community—, There’s a lot packed into those few words—someone who has lived through the challenges we’re here to address.</a:t>
            </a:r>
          </a:p>
          <a:p>
            <a:r>
              <a:rPr lang="en-US" altLang="en-US"/>
              <a:t>In our recent survey, they said simply: </a:t>
            </a:r>
            <a:r>
              <a:rPr lang="en-US" altLang="en-US" i="1"/>
              <a:t>‘The biggest need is that we need housing.’</a:t>
            </a:r>
            <a:endParaRPr lang="en-US" altLang="en-US"/>
          </a:p>
          <a:p>
            <a:endParaRPr lang="en-US" altLang="en-US"/>
          </a:p>
          <a:p>
            <a:r>
              <a:rPr lang="en-US" altLang="en-US"/>
              <a:t>To ground us in that reality, I’d like to hear from each of you. In just </a:t>
            </a:r>
            <a:r>
              <a:rPr lang="en-US" altLang="en-US" b="1"/>
              <a:t>one word</a:t>
            </a:r>
            <a:r>
              <a:rPr lang="en-US" altLang="en-US"/>
              <a:t>, what comes to mind when you hear that statement?</a:t>
            </a:r>
          </a:p>
          <a:p>
            <a:r>
              <a:rPr lang="en-US" altLang="en-US"/>
              <a:t>It could be a feeling, a value, a call to action there are no wrong answers.. (name, org, role, one word)</a:t>
            </a:r>
          </a:p>
        </p:txBody>
      </p:sp>
      <p:sp>
        <p:nvSpPr>
          <p:cNvPr id="7172" name="Slide Number Placeholder 3">
            <a:extLst>
              <a:ext uri="{FF2B5EF4-FFF2-40B4-BE49-F238E27FC236}">
                <a16:creationId xmlns:a16="http://schemas.microsoft.com/office/drawing/2014/main" id="{DD9C268D-A560-6507-B96F-E5C96B2C54C6}"/>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55650" indent="-290513">
              <a:spcBef>
                <a:spcPct val="30000"/>
              </a:spcBef>
              <a:defRPr sz="1200">
                <a:solidFill>
                  <a:schemeClr val="tx1"/>
                </a:solidFill>
                <a:latin typeface="Calibri" panose="020F0502020204030204" pitchFamily="34" charset="0"/>
              </a:defRPr>
            </a:lvl2pPr>
            <a:lvl3pPr marL="1163638" indent="-231775">
              <a:spcBef>
                <a:spcPct val="30000"/>
              </a:spcBef>
              <a:defRPr sz="1200">
                <a:solidFill>
                  <a:schemeClr val="tx1"/>
                </a:solidFill>
                <a:latin typeface="Calibri" panose="020F0502020204030204" pitchFamily="34" charset="0"/>
              </a:defRPr>
            </a:lvl3pPr>
            <a:lvl4pPr marL="1630363" indent="-231775">
              <a:spcBef>
                <a:spcPct val="30000"/>
              </a:spcBef>
              <a:defRPr sz="1200">
                <a:solidFill>
                  <a:schemeClr val="tx1"/>
                </a:solidFill>
                <a:latin typeface="Calibri" panose="020F0502020204030204" pitchFamily="34" charset="0"/>
              </a:defRPr>
            </a:lvl4pPr>
            <a:lvl5pPr marL="2095500" indent="-231775">
              <a:spcBef>
                <a:spcPct val="30000"/>
              </a:spcBef>
              <a:defRPr sz="1200">
                <a:solidFill>
                  <a:schemeClr val="tx1"/>
                </a:solidFill>
                <a:latin typeface="Calibri" panose="020F0502020204030204" pitchFamily="34" charset="0"/>
              </a:defRPr>
            </a:lvl5pPr>
            <a:lvl6pPr marL="2552700" indent="-231775" eaLnBrk="0" fontAlgn="base" hangingPunct="0">
              <a:spcBef>
                <a:spcPct val="30000"/>
              </a:spcBef>
              <a:spcAft>
                <a:spcPct val="0"/>
              </a:spcAft>
              <a:defRPr sz="1200">
                <a:solidFill>
                  <a:schemeClr val="tx1"/>
                </a:solidFill>
                <a:latin typeface="Calibri" panose="020F0502020204030204" pitchFamily="34" charset="0"/>
              </a:defRPr>
            </a:lvl6pPr>
            <a:lvl7pPr marL="3009900" indent="-231775" eaLnBrk="0" fontAlgn="base" hangingPunct="0">
              <a:spcBef>
                <a:spcPct val="30000"/>
              </a:spcBef>
              <a:spcAft>
                <a:spcPct val="0"/>
              </a:spcAft>
              <a:defRPr sz="1200">
                <a:solidFill>
                  <a:schemeClr val="tx1"/>
                </a:solidFill>
                <a:latin typeface="Calibri" panose="020F0502020204030204" pitchFamily="34" charset="0"/>
              </a:defRPr>
            </a:lvl7pPr>
            <a:lvl8pPr marL="3467100" indent="-231775" eaLnBrk="0" fontAlgn="base" hangingPunct="0">
              <a:spcBef>
                <a:spcPct val="30000"/>
              </a:spcBef>
              <a:spcAft>
                <a:spcPct val="0"/>
              </a:spcAft>
              <a:defRPr sz="1200">
                <a:solidFill>
                  <a:schemeClr val="tx1"/>
                </a:solidFill>
                <a:latin typeface="Calibri" panose="020F0502020204030204" pitchFamily="34" charset="0"/>
              </a:defRPr>
            </a:lvl8pPr>
            <a:lvl9pPr marL="3924300" indent="-231775"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F052C513-E7A9-4AEB-A60F-92A6BC13DAA5}" type="slidenum">
              <a:rPr lang="en-US" altLang="en-US" smtClean="0"/>
              <a:pPr>
                <a:spcBef>
                  <a:spcPct val="0"/>
                </a:spcBef>
              </a:pPr>
              <a:t>2</a:t>
            </a:fld>
            <a:endParaRPr lang="en-US" alt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Slide Image Placeholder 1">
            <a:extLst>
              <a:ext uri="{FF2B5EF4-FFF2-40B4-BE49-F238E27FC236}">
                <a16:creationId xmlns:a16="http://schemas.microsoft.com/office/drawing/2014/main" id="{25788024-A4F1-DADB-0120-656FC03F5AE7}"/>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5059" name="Notes Placeholder 2">
            <a:extLst>
              <a:ext uri="{FF2B5EF4-FFF2-40B4-BE49-F238E27FC236}">
                <a16:creationId xmlns:a16="http://schemas.microsoft.com/office/drawing/2014/main" id="{C24B2FC1-5651-BDF0-5BFF-73104B4ACBA8}"/>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a:p>
        </p:txBody>
      </p:sp>
      <p:sp>
        <p:nvSpPr>
          <p:cNvPr id="45060" name="Slide Number Placeholder 3">
            <a:extLst>
              <a:ext uri="{FF2B5EF4-FFF2-40B4-BE49-F238E27FC236}">
                <a16:creationId xmlns:a16="http://schemas.microsoft.com/office/drawing/2014/main" id="{2347F765-56BA-7AD6-2F90-6863E36A23C8}"/>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55650" indent="-290513">
              <a:spcBef>
                <a:spcPct val="30000"/>
              </a:spcBef>
              <a:defRPr sz="1200">
                <a:solidFill>
                  <a:schemeClr val="tx1"/>
                </a:solidFill>
                <a:latin typeface="Calibri" panose="020F0502020204030204" pitchFamily="34" charset="0"/>
              </a:defRPr>
            </a:lvl2pPr>
            <a:lvl3pPr marL="1163638" indent="-231775">
              <a:spcBef>
                <a:spcPct val="30000"/>
              </a:spcBef>
              <a:defRPr sz="1200">
                <a:solidFill>
                  <a:schemeClr val="tx1"/>
                </a:solidFill>
                <a:latin typeface="Calibri" panose="020F0502020204030204" pitchFamily="34" charset="0"/>
              </a:defRPr>
            </a:lvl3pPr>
            <a:lvl4pPr marL="1630363" indent="-231775">
              <a:spcBef>
                <a:spcPct val="30000"/>
              </a:spcBef>
              <a:defRPr sz="1200">
                <a:solidFill>
                  <a:schemeClr val="tx1"/>
                </a:solidFill>
                <a:latin typeface="Calibri" panose="020F0502020204030204" pitchFamily="34" charset="0"/>
              </a:defRPr>
            </a:lvl4pPr>
            <a:lvl5pPr marL="2095500" indent="-231775">
              <a:spcBef>
                <a:spcPct val="30000"/>
              </a:spcBef>
              <a:defRPr sz="1200">
                <a:solidFill>
                  <a:schemeClr val="tx1"/>
                </a:solidFill>
                <a:latin typeface="Calibri" panose="020F0502020204030204" pitchFamily="34" charset="0"/>
              </a:defRPr>
            </a:lvl5pPr>
            <a:lvl6pPr marL="2552700" indent="-231775" eaLnBrk="0" fontAlgn="base" hangingPunct="0">
              <a:spcBef>
                <a:spcPct val="30000"/>
              </a:spcBef>
              <a:spcAft>
                <a:spcPct val="0"/>
              </a:spcAft>
              <a:defRPr sz="1200">
                <a:solidFill>
                  <a:schemeClr val="tx1"/>
                </a:solidFill>
                <a:latin typeface="Calibri" panose="020F0502020204030204" pitchFamily="34" charset="0"/>
              </a:defRPr>
            </a:lvl6pPr>
            <a:lvl7pPr marL="3009900" indent="-231775" eaLnBrk="0" fontAlgn="base" hangingPunct="0">
              <a:spcBef>
                <a:spcPct val="30000"/>
              </a:spcBef>
              <a:spcAft>
                <a:spcPct val="0"/>
              </a:spcAft>
              <a:defRPr sz="1200">
                <a:solidFill>
                  <a:schemeClr val="tx1"/>
                </a:solidFill>
                <a:latin typeface="Calibri" panose="020F0502020204030204" pitchFamily="34" charset="0"/>
              </a:defRPr>
            </a:lvl7pPr>
            <a:lvl8pPr marL="3467100" indent="-231775" eaLnBrk="0" fontAlgn="base" hangingPunct="0">
              <a:spcBef>
                <a:spcPct val="30000"/>
              </a:spcBef>
              <a:spcAft>
                <a:spcPct val="0"/>
              </a:spcAft>
              <a:defRPr sz="1200">
                <a:solidFill>
                  <a:schemeClr val="tx1"/>
                </a:solidFill>
                <a:latin typeface="Calibri" panose="020F0502020204030204" pitchFamily="34" charset="0"/>
              </a:defRPr>
            </a:lvl8pPr>
            <a:lvl9pPr marL="3924300" indent="-231775"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6518CA2C-3DDB-4E1F-A37C-AD37784AD2F7}" type="slidenum">
              <a:rPr lang="en-US" altLang="en-US" smtClean="0"/>
              <a:pPr>
                <a:spcBef>
                  <a:spcPct val="0"/>
                </a:spcBef>
              </a:pPr>
              <a:t>21</a:t>
            </a:fld>
            <a:endParaRPr lang="en-US" alt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Slide Image Placeholder 1">
            <a:extLst>
              <a:ext uri="{FF2B5EF4-FFF2-40B4-BE49-F238E27FC236}">
                <a16:creationId xmlns:a16="http://schemas.microsoft.com/office/drawing/2014/main" id="{171EE0C1-3B6B-B99D-D22B-2F21CE5536CE}"/>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7107" name="Notes Placeholder 2">
            <a:extLst>
              <a:ext uri="{FF2B5EF4-FFF2-40B4-BE49-F238E27FC236}">
                <a16:creationId xmlns:a16="http://schemas.microsoft.com/office/drawing/2014/main" id="{2740D1C4-69A3-156B-41A6-20C2BDF9DA87}"/>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a:p>
        </p:txBody>
      </p:sp>
      <p:sp>
        <p:nvSpPr>
          <p:cNvPr id="47108" name="Slide Number Placeholder 3">
            <a:extLst>
              <a:ext uri="{FF2B5EF4-FFF2-40B4-BE49-F238E27FC236}">
                <a16:creationId xmlns:a16="http://schemas.microsoft.com/office/drawing/2014/main" id="{09BF58BC-DC8F-DD3F-7FB6-F07D180390BD}"/>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55650" indent="-290513">
              <a:spcBef>
                <a:spcPct val="30000"/>
              </a:spcBef>
              <a:defRPr sz="1200">
                <a:solidFill>
                  <a:schemeClr val="tx1"/>
                </a:solidFill>
                <a:latin typeface="Calibri" panose="020F0502020204030204" pitchFamily="34" charset="0"/>
              </a:defRPr>
            </a:lvl2pPr>
            <a:lvl3pPr marL="1163638" indent="-231775">
              <a:spcBef>
                <a:spcPct val="30000"/>
              </a:spcBef>
              <a:defRPr sz="1200">
                <a:solidFill>
                  <a:schemeClr val="tx1"/>
                </a:solidFill>
                <a:latin typeface="Calibri" panose="020F0502020204030204" pitchFamily="34" charset="0"/>
              </a:defRPr>
            </a:lvl3pPr>
            <a:lvl4pPr marL="1630363" indent="-231775">
              <a:spcBef>
                <a:spcPct val="30000"/>
              </a:spcBef>
              <a:defRPr sz="1200">
                <a:solidFill>
                  <a:schemeClr val="tx1"/>
                </a:solidFill>
                <a:latin typeface="Calibri" panose="020F0502020204030204" pitchFamily="34" charset="0"/>
              </a:defRPr>
            </a:lvl4pPr>
            <a:lvl5pPr marL="2095500" indent="-231775">
              <a:spcBef>
                <a:spcPct val="30000"/>
              </a:spcBef>
              <a:defRPr sz="1200">
                <a:solidFill>
                  <a:schemeClr val="tx1"/>
                </a:solidFill>
                <a:latin typeface="Calibri" panose="020F0502020204030204" pitchFamily="34" charset="0"/>
              </a:defRPr>
            </a:lvl5pPr>
            <a:lvl6pPr marL="2552700" indent="-231775" eaLnBrk="0" fontAlgn="base" hangingPunct="0">
              <a:spcBef>
                <a:spcPct val="30000"/>
              </a:spcBef>
              <a:spcAft>
                <a:spcPct val="0"/>
              </a:spcAft>
              <a:defRPr sz="1200">
                <a:solidFill>
                  <a:schemeClr val="tx1"/>
                </a:solidFill>
                <a:latin typeface="Calibri" panose="020F0502020204030204" pitchFamily="34" charset="0"/>
              </a:defRPr>
            </a:lvl6pPr>
            <a:lvl7pPr marL="3009900" indent="-231775" eaLnBrk="0" fontAlgn="base" hangingPunct="0">
              <a:spcBef>
                <a:spcPct val="30000"/>
              </a:spcBef>
              <a:spcAft>
                <a:spcPct val="0"/>
              </a:spcAft>
              <a:defRPr sz="1200">
                <a:solidFill>
                  <a:schemeClr val="tx1"/>
                </a:solidFill>
                <a:latin typeface="Calibri" panose="020F0502020204030204" pitchFamily="34" charset="0"/>
              </a:defRPr>
            </a:lvl7pPr>
            <a:lvl8pPr marL="3467100" indent="-231775" eaLnBrk="0" fontAlgn="base" hangingPunct="0">
              <a:spcBef>
                <a:spcPct val="30000"/>
              </a:spcBef>
              <a:spcAft>
                <a:spcPct val="0"/>
              </a:spcAft>
              <a:defRPr sz="1200">
                <a:solidFill>
                  <a:schemeClr val="tx1"/>
                </a:solidFill>
                <a:latin typeface="Calibri" panose="020F0502020204030204" pitchFamily="34" charset="0"/>
              </a:defRPr>
            </a:lvl8pPr>
            <a:lvl9pPr marL="3924300" indent="-231775"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B9BAB1FA-73F9-48EF-A3CA-F1E1E88A4F1B}" type="slidenum">
              <a:rPr lang="en-US" altLang="en-US" smtClean="0"/>
              <a:pPr>
                <a:spcBef>
                  <a:spcPct val="0"/>
                </a:spcBef>
              </a:pPr>
              <a:t>22</a:t>
            </a:fld>
            <a:endParaRPr lang="en-US" alt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Slide Image Placeholder 1">
            <a:extLst>
              <a:ext uri="{FF2B5EF4-FFF2-40B4-BE49-F238E27FC236}">
                <a16:creationId xmlns:a16="http://schemas.microsoft.com/office/drawing/2014/main" id="{6242F086-942C-8687-B2E2-317BA4F1B7B3}"/>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9155" name="Notes Placeholder 2">
            <a:extLst>
              <a:ext uri="{FF2B5EF4-FFF2-40B4-BE49-F238E27FC236}">
                <a16:creationId xmlns:a16="http://schemas.microsoft.com/office/drawing/2014/main" id="{07E2A295-3362-B151-EF8A-ADA2EEB79549}"/>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a:p>
        </p:txBody>
      </p:sp>
      <p:sp>
        <p:nvSpPr>
          <p:cNvPr id="49156" name="Slide Number Placeholder 3">
            <a:extLst>
              <a:ext uri="{FF2B5EF4-FFF2-40B4-BE49-F238E27FC236}">
                <a16:creationId xmlns:a16="http://schemas.microsoft.com/office/drawing/2014/main" id="{820C0588-F54E-B124-24AA-0056F4F8EB61}"/>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55650" indent="-290513">
              <a:spcBef>
                <a:spcPct val="30000"/>
              </a:spcBef>
              <a:defRPr sz="1200">
                <a:solidFill>
                  <a:schemeClr val="tx1"/>
                </a:solidFill>
                <a:latin typeface="Calibri" panose="020F0502020204030204" pitchFamily="34" charset="0"/>
              </a:defRPr>
            </a:lvl2pPr>
            <a:lvl3pPr marL="1163638" indent="-231775">
              <a:spcBef>
                <a:spcPct val="30000"/>
              </a:spcBef>
              <a:defRPr sz="1200">
                <a:solidFill>
                  <a:schemeClr val="tx1"/>
                </a:solidFill>
                <a:latin typeface="Calibri" panose="020F0502020204030204" pitchFamily="34" charset="0"/>
              </a:defRPr>
            </a:lvl3pPr>
            <a:lvl4pPr marL="1630363" indent="-231775">
              <a:spcBef>
                <a:spcPct val="30000"/>
              </a:spcBef>
              <a:defRPr sz="1200">
                <a:solidFill>
                  <a:schemeClr val="tx1"/>
                </a:solidFill>
                <a:latin typeface="Calibri" panose="020F0502020204030204" pitchFamily="34" charset="0"/>
              </a:defRPr>
            </a:lvl4pPr>
            <a:lvl5pPr marL="2095500" indent="-231775">
              <a:spcBef>
                <a:spcPct val="30000"/>
              </a:spcBef>
              <a:defRPr sz="1200">
                <a:solidFill>
                  <a:schemeClr val="tx1"/>
                </a:solidFill>
                <a:latin typeface="Calibri" panose="020F0502020204030204" pitchFamily="34" charset="0"/>
              </a:defRPr>
            </a:lvl5pPr>
            <a:lvl6pPr marL="2552700" indent="-231775" eaLnBrk="0" fontAlgn="base" hangingPunct="0">
              <a:spcBef>
                <a:spcPct val="30000"/>
              </a:spcBef>
              <a:spcAft>
                <a:spcPct val="0"/>
              </a:spcAft>
              <a:defRPr sz="1200">
                <a:solidFill>
                  <a:schemeClr val="tx1"/>
                </a:solidFill>
                <a:latin typeface="Calibri" panose="020F0502020204030204" pitchFamily="34" charset="0"/>
              </a:defRPr>
            </a:lvl6pPr>
            <a:lvl7pPr marL="3009900" indent="-231775" eaLnBrk="0" fontAlgn="base" hangingPunct="0">
              <a:spcBef>
                <a:spcPct val="30000"/>
              </a:spcBef>
              <a:spcAft>
                <a:spcPct val="0"/>
              </a:spcAft>
              <a:defRPr sz="1200">
                <a:solidFill>
                  <a:schemeClr val="tx1"/>
                </a:solidFill>
                <a:latin typeface="Calibri" panose="020F0502020204030204" pitchFamily="34" charset="0"/>
              </a:defRPr>
            </a:lvl7pPr>
            <a:lvl8pPr marL="3467100" indent="-231775" eaLnBrk="0" fontAlgn="base" hangingPunct="0">
              <a:spcBef>
                <a:spcPct val="30000"/>
              </a:spcBef>
              <a:spcAft>
                <a:spcPct val="0"/>
              </a:spcAft>
              <a:defRPr sz="1200">
                <a:solidFill>
                  <a:schemeClr val="tx1"/>
                </a:solidFill>
                <a:latin typeface="Calibri" panose="020F0502020204030204" pitchFamily="34" charset="0"/>
              </a:defRPr>
            </a:lvl8pPr>
            <a:lvl9pPr marL="3924300" indent="-231775"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98B58044-CA1B-4000-A617-321BC8DC79B4}" type="slidenum">
              <a:rPr lang="en-US" altLang="en-US" smtClean="0"/>
              <a:pPr>
                <a:spcBef>
                  <a:spcPct val="0"/>
                </a:spcBef>
              </a:pPr>
              <a:t>23</a:t>
            </a:fld>
            <a:endParaRPr lang="en-US" alt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Slide Image Placeholder 1">
            <a:extLst>
              <a:ext uri="{FF2B5EF4-FFF2-40B4-BE49-F238E27FC236}">
                <a16:creationId xmlns:a16="http://schemas.microsoft.com/office/drawing/2014/main" id="{62ABE62E-C7BB-1723-ED3C-0337D3B8E931}"/>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1203" name="Notes Placeholder 2">
            <a:extLst>
              <a:ext uri="{FF2B5EF4-FFF2-40B4-BE49-F238E27FC236}">
                <a16:creationId xmlns:a16="http://schemas.microsoft.com/office/drawing/2014/main" id="{3B3EE8C3-0673-691C-F3FD-76DE4A60B730}"/>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a:t> </a:t>
            </a:r>
          </a:p>
          <a:p>
            <a:endParaRPr lang="en-US" altLang="en-US"/>
          </a:p>
          <a:p>
            <a:endParaRPr lang="en-US" altLang="en-US"/>
          </a:p>
          <a:p>
            <a:r>
              <a:rPr lang="en-US" altLang="en-US"/>
              <a:t>The local plan must include the 2024-2029 State Homeless Housing Strategic Plan objectives Megan- updates slide</a:t>
            </a:r>
          </a:p>
        </p:txBody>
      </p:sp>
      <p:sp>
        <p:nvSpPr>
          <p:cNvPr id="51204" name="Slide Number Placeholder 3">
            <a:extLst>
              <a:ext uri="{FF2B5EF4-FFF2-40B4-BE49-F238E27FC236}">
                <a16:creationId xmlns:a16="http://schemas.microsoft.com/office/drawing/2014/main" id="{7E154990-F7D9-4EB1-443B-981AB9B6F7B4}"/>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55650" indent="-290513">
              <a:spcBef>
                <a:spcPct val="30000"/>
              </a:spcBef>
              <a:defRPr sz="1200">
                <a:solidFill>
                  <a:schemeClr val="tx1"/>
                </a:solidFill>
                <a:latin typeface="Calibri" panose="020F0502020204030204" pitchFamily="34" charset="0"/>
              </a:defRPr>
            </a:lvl2pPr>
            <a:lvl3pPr marL="1163638" indent="-231775">
              <a:spcBef>
                <a:spcPct val="30000"/>
              </a:spcBef>
              <a:defRPr sz="1200">
                <a:solidFill>
                  <a:schemeClr val="tx1"/>
                </a:solidFill>
                <a:latin typeface="Calibri" panose="020F0502020204030204" pitchFamily="34" charset="0"/>
              </a:defRPr>
            </a:lvl3pPr>
            <a:lvl4pPr marL="1630363" indent="-231775">
              <a:spcBef>
                <a:spcPct val="30000"/>
              </a:spcBef>
              <a:defRPr sz="1200">
                <a:solidFill>
                  <a:schemeClr val="tx1"/>
                </a:solidFill>
                <a:latin typeface="Calibri" panose="020F0502020204030204" pitchFamily="34" charset="0"/>
              </a:defRPr>
            </a:lvl4pPr>
            <a:lvl5pPr marL="2095500" indent="-231775">
              <a:spcBef>
                <a:spcPct val="30000"/>
              </a:spcBef>
              <a:defRPr sz="1200">
                <a:solidFill>
                  <a:schemeClr val="tx1"/>
                </a:solidFill>
                <a:latin typeface="Calibri" panose="020F0502020204030204" pitchFamily="34" charset="0"/>
              </a:defRPr>
            </a:lvl5pPr>
            <a:lvl6pPr marL="2552700" indent="-231775" eaLnBrk="0" fontAlgn="base" hangingPunct="0">
              <a:spcBef>
                <a:spcPct val="30000"/>
              </a:spcBef>
              <a:spcAft>
                <a:spcPct val="0"/>
              </a:spcAft>
              <a:defRPr sz="1200">
                <a:solidFill>
                  <a:schemeClr val="tx1"/>
                </a:solidFill>
                <a:latin typeface="Calibri" panose="020F0502020204030204" pitchFamily="34" charset="0"/>
              </a:defRPr>
            </a:lvl6pPr>
            <a:lvl7pPr marL="3009900" indent="-231775" eaLnBrk="0" fontAlgn="base" hangingPunct="0">
              <a:spcBef>
                <a:spcPct val="30000"/>
              </a:spcBef>
              <a:spcAft>
                <a:spcPct val="0"/>
              </a:spcAft>
              <a:defRPr sz="1200">
                <a:solidFill>
                  <a:schemeClr val="tx1"/>
                </a:solidFill>
                <a:latin typeface="Calibri" panose="020F0502020204030204" pitchFamily="34" charset="0"/>
              </a:defRPr>
            </a:lvl7pPr>
            <a:lvl8pPr marL="3467100" indent="-231775" eaLnBrk="0" fontAlgn="base" hangingPunct="0">
              <a:spcBef>
                <a:spcPct val="30000"/>
              </a:spcBef>
              <a:spcAft>
                <a:spcPct val="0"/>
              </a:spcAft>
              <a:defRPr sz="1200">
                <a:solidFill>
                  <a:schemeClr val="tx1"/>
                </a:solidFill>
                <a:latin typeface="Calibri" panose="020F0502020204030204" pitchFamily="34" charset="0"/>
              </a:defRPr>
            </a:lvl8pPr>
            <a:lvl9pPr marL="3924300" indent="-231775"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33BCB979-79D3-4D22-8E8E-A3782F471094}" type="slidenum">
              <a:rPr lang="en-US" altLang="en-US" smtClean="0"/>
              <a:pPr>
                <a:spcBef>
                  <a:spcPct val="0"/>
                </a:spcBef>
              </a:pPr>
              <a:t>24</a:t>
            </a:fld>
            <a:endParaRPr lang="en-US" altLang="en-US"/>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Slide Image Placeholder 1">
            <a:extLst>
              <a:ext uri="{FF2B5EF4-FFF2-40B4-BE49-F238E27FC236}">
                <a16:creationId xmlns:a16="http://schemas.microsoft.com/office/drawing/2014/main" id="{940FC5D7-477E-912C-978E-0E825BCCDBFF}"/>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3251" name="Notes Placeholder 2">
            <a:extLst>
              <a:ext uri="{FF2B5EF4-FFF2-40B4-BE49-F238E27FC236}">
                <a16:creationId xmlns:a16="http://schemas.microsoft.com/office/drawing/2014/main" id="{BF2F865D-BF32-D4E5-8F8F-E6C596BBA064}"/>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sz="1800"/>
              <a:t>How do State objectives fit within local context?</a:t>
            </a:r>
          </a:p>
          <a:p>
            <a:r>
              <a:rPr lang="en-US" altLang="en-US"/>
              <a:t>We also have the opportunity to integrate the objectives of the five year plan with other local planning efforts.  This is especially true with the Comprehensive plan  as we are required to include information and data that supports the development of homeless housing capital projects which the updated comprehensive plan is required to address. </a:t>
            </a:r>
          </a:p>
          <a:p>
            <a:endParaRPr lang="en-US" altLang="en-US"/>
          </a:p>
          <a:p>
            <a:endParaRPr lang="en-US" altLang="en-US"/>
          </a:p>
          <a:p>
            <a:endParaRPr lang="en-US" altLang="en-US"/>
          </a:p>
          <a:p>
            <a:endParaRPr lang="en-US" altLang="en-US"/>
          </a:p>
          <a:p>
            <a:r>
              <a:rPr lang="en-US" altLang="en-US"/>
              <a:t>Comp plan</a:t>
            </a:r>
          </a:p>
          <a:p>
            <a:r>
              <a:rPr lang="en-US" altLang="en-US"/>
              <a:t>Housing capital projects (objective 5)</a:t>
            </a:r>
          </a:p>
          <a:p>
            <a:r>
              <a:rPr lang="en-US" altLang="en-US"/>
              <a:t>5 yr plan support the development of homeless housing capital developments that comply with the Growth Management Act and local comprehensive plans . Plan must include criteria and procedures to evaluate potential capital projects(e.g. new construction, expansion, renovation, rehabilitation or preservation).</a:t>
            </a:r>
          </a:p>
          <a:p>
            <a:endParaRPr lang="en-US" altLang="en-US"/>
          </a:p>
          <a:p>
            <a:r>
              <a:rPr lang="en-US" altLang="en-US"/>
              <a:t>Skagit County 2022-2032 Strategic Plan </a:t>
            </a:r>
          </a:p>
          <a:p>
            <a:r>
              <a:rPr lang="en-US" altLang="en-US"/>
              <a:t>Commissioner's identified five key focus areas KFA 3: Behavioral Health and Homelessness KFA 4: Health Housing and Community Safety</a:t>
            </a:r>
          </a:p>
          <a:p>
            <a:r>
              <a:rPr lang="en-US" altLang="en-US"/>
              <a:t>KFA 3: Significantly reduce homelessness in our community and provide supports to people experiencing homelessness KFA 4 : In collaboration with municipalities, nonprofits, and the private sector, increase housing availability and affordability for people who live and work in Skagit County.</a:t>
            </a:r>
          </a:p>
          <a:p>
            <a:r>
              <a:rPr lang="en-US" altLang="en-US"/>
              <a:t>Northstar Priority: Safe, stable housing for everyone (build a pipeline to affordable housing, ensure pathways to housing are faster and predictable</a:t>
            </a:r>
          </a:p>
          <a:p>
            <a:r>
              <a:rPr lang="en-US" altLang="en-US"/>
              <a:t>Skagit County HOME Consortium Consolidated Plan (2023-2027) increase affordable housing and endgomelessness across Skagit island and Whatcom county</a:t>
            </a:r>
          </a:p>
        </p:txBody>
      </p:sp>
      <p:sp>
        <p:nvSpPr>
          <p:cNvPr id="53252" name="Slide Number Placeholder 3">
            <a:extLst>
              <a:ext uri="{FF2B5EF4-FFF2-40B4-BE49-F238E27FC236}">
                <a16:creationId xmlns:a16="http://schemas.microsoft.com/office/drawing/2014/main" id="{B5A1512D-2D47-D7F5-3231-6AA16B77CEA9}"/>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55650" indent="-290513">
              <a:spcBef>
                <a:spcPct val="30000"/>
              </a:spcBef>
              <a:defRPr sz="1200">
                <a:solidFill>
                  <a:schemeClr val="tx1"/>
                </a:solidFill>
                <a:latin typeface="Calibri" panose="020F0502020204030204" pitchFamily="34" charset="0"/>
              </a:defRPr>
            </a:lvl2pPr>
            <a:lvl3pPr marL="1163638" indent="-231775">
              <a:spcBef>
                <a:spcPct val="30000"/>
              </a:spcBef>
              <a:defRPr sz="1200">
                <a:solidFill>
                  <a:schemeClr val="tx1"/>
                </a:solidFill>
                <a:latin typeface="Calibri" panose="020F0502020204030204" pitchFamily="34" charset="0"/>
              </a:defRPr>
            </a:lvl3pPr>
            <a:lvl4pPr marL="1630363" indent="-231775">
              <a:spcBef>
                <a:spcPct val="30000"/>
              </a:spcBef>
              <a:defRPr sz="1200">
                <a:solidFill>
                  <a:schemeClr val="tx1"/>
                </a:solidFill>
                <a:latin typeface="Calibri" panose="020F0502020204030204" pitchFamily="34" charset="0"/>
              </a:defRPr>
            </a:lvl4pPr>
            <a:lvl5pPr marL="2095500" indent="-231775">
              <a:spcBef>
                <a:spcPct val="30000"/>
              </a:spcBef>
              <a:defRPr sz="1200">
                <a:solidFill>
                  <a:schemeClr val="tx1"/>
                </a:solidFill>
                <a:latin typeface="Calibri" panose="020F0502020204030204" pitchFamily="34" charset="0"/>
              </a:defRPr>
            </a:lvl5pPr>
            <a:lvl6pPr marL="2552700" indent="-231775" eaLnBrk="0" fontAlgn="base" hangingPunct="0">
              <a:spcBef>
                <a:spcPct val="30000"/>
              </a:spcBef>
              <a:spcAft>
                <a:spcPct val="0"/>
              </a:spcAft>
              <a:defRPr sz="1200">
                <a:solidFill>
                  <a:schemeClr val="tx1"/>
                </a:solidFill>
                <a:latin typeface="Calibri" panose="020F0502020204030204" pitchFamily="34" charset="0"/>
              </a:defRPr>
            </a:lvl6pPr>
            <a:lvl7pPr marL="3009900" indent="-231775" eaLnBrk="0" fontAlgn="base" hangingPunct="0">
              <a:spcBef>
                <a:spcPct val="30000"/>
              </a:spcBef>
              <a:spcAft>
                <a:spcPct val="0"/>
              </a:spcAft>
              <a:defRPr sz="1200">
                <a:solidFill>
                  <a:schemeClr val="tx1"/>
                </a:solidFill>
                <a:latin typeface="Calibri" panose="020F0502020204030204" pitchFamily="34" charset="0"/>
              </a:defRPr>
            </a:lvl7pPr>
            <a:lvl8pPr marL="3467100" indent="-231775" eaLnBrk="0" fontAlgn="base" hangingPunct="0">
              <a:spcBef>
                <a:spcPct val="30000"/>
              </a:spcBef>
              <a:spcAft>
                <a:spcPct val="0"/>
              </a:spcAft>
              <a:defRPr sz="1200">
                <a:solidFill>
                  <a:schemeClr val="tx1"/>
                </a:solidFill>
                <a:latin typeface="Calibri" panose="020F0502020204030204" pitchFamily="34" charset="0"/>
              </a:defRPr>
            </a:lvl8pPr>
            <a:lvl9pPr marL="3924300" indent="-231775"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EF2AD5A0-C674-423C-8FED-47E9577AC641}" type="slidenum">
              <a:rPr lang="en-US" altLang="en-US" smtClean="0"/>
              <a:pPr>
                <a:spcBef>
                  <a:spcPct val="0"/>
                </a:spcBef>
              </a:pPr>
              <a:t>25</a:t>
            </a:fld>
            <a:endParaRPr lang="en-US" altLang="en-US"/>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Slide Image Placeholder 1">
            <a:extLst>
              <a:ext uri="{FF2B5EF4-FFF2-40B4-BE49-F238E27FC236}">
                <a16:creationId xmlns:a16="http://schemas.microsoft.com/office/drawing/2014/main" id="{2F0A52F9-1D3C-1CB8-FA63-6B457AC17153}"/>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5299" name="Notes Placeholder 2">
            <a:extLst>
              <a:ext uri="{FF2B5EF4-FFF2-40B4-BE49-F238E27FC236}">
                <a16:creationId xmlns:a16="http://schemas.microsoft.com/office/drawing/2014/main" id="{317ABFCD-8558-CCE0-72EE-F00FDF154C78}"/>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a:t> </a:t>
            </a:r>
          </a:p>
          <a:p>
            <a:endParaRPr lang="en-US" altLang="en-US"/>
          </a:p>
          <a:p>
            <a:endParaRPr lang="en-US" altLang="en-US"/>
          </a:p>
          <a:p>
            <a:r>
              <a:rPr lang="en-US" altLang="en-US"/>
              <a:t>The local plan must include the 2024-2029 State Homeless Housing Strategic Plan objectives Megan- updates slide</a:t>
            </a:r>
          </a:p>
        </p:txBody>
      </p:sp>
      <p:sp>
        <p:nvSpPr>
          <p:cNvPr id="55300" name="Slide Number Placeholder 3">
            <a:extLst>
              <a:ext uri="{FF2B5EF4-FFF2-40B4-BE49-F238E27FC236}">
                <a16:creationId xmlns:a16="http://schemas.microsoft.com/office/drawing/2014/main" id="{3D4E9FBF-01D8-37C5-FBAC-6A102B510D5D}"/>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55650" indent="-290513">
              <a:spcBef>
                <a:spcPct val="30000"/>
              </a:spcBef>
              <a:defRPr sz="1200">
                <a:solidFill>
                  <a:schemeClr val="tx1"/>
                </a:solidFill>
                <a:latin typeface="Calibri" panose="020F0502020204030204" pitchFamily="34" charset="0"/>
              </a:defRPr>
            </a:lvl2pPr>
            <a:lvl3pPr marL="1163638" indent="-231775">
              <a:spcBef>
                <a:spcPct val="30000"/>
              </a:spcBef>
              <a:defRPr sz="1200">
                <a:solidFill>
                  <a:schemeClr val="tx1"/>
                </a:solidFill>
                <a:latin typeface="Calibri" panose="020F0502020204030204" pitchFamily="34" charset="0"/>
              </a:defRPr>
            </a:lvl3pPr>
            <a:lvl4pPr marL="1630363" indent="-231775">
              <a:spcBef>
                <a:spcPct val="30000"/>
              </a:spcBef>
              <a:defRPr sz="1200">
                <a:solidFill>
                  <a:schemeClr val="tx1"/>
                </a:solidFill>
                <a:latin typeface="Calibri" panose="020F0502020204030204" pitchFamily="34" charset="0"/>
              </a:defRPr>
            </a:lvl4pPr>
            <a:lvl5pPr marL="2095500" indent="-231775">
              <a:spcBef>
                <a:spcPct val="30000"/>
              </a:spcBef>
              <a:defRPr sz="1200">
                <a:solidFill>
                  <a:schemeClr val="tx1"/>
                </a:solidFill>
                <a:latin typeface="Calibri" panose="020F0502020204030204" pitchFamily="34" charset="0"/>
              </a:defRPr>
            </a:lvl5pPr>
            <a:lvl6pPr marL="2552700" indent="-231775" eaLnBrk="0" fontAlgn="base" hangingPunct="0">
              <a:spcBef>
                <a:spcPct val="30000"/>
              </a:spcBef>
              <a:spcAft>
                <a:spcPct val="0"/>
              </a:spcAft>
              <a:defRPr sz="1200">
                <a:solidFill>
                  <a:schemeClr val="tx1"/>
                </a:solidFill>
                <a:latin typeface="Calibri" panose="020F0502020204030204" pitchFamily="34" charset="0"/>
              </a:defRPr>
            </a:lvl6pPr>
            <a:lvl7pPr marL="3009900" indent="-231775" eaLnBrk="0" fontAlgn="base" hangingPunct="0">
              <a:spcBef>
                <a:spcPct val="30000"/>
              </a:spcBef>
              <a:spcAft>
                <a:spcPct val="0"/>
              </a:spcAft>
              <a:defRPr sz="1200">
                <a:solidFill>
                  <a:schemeClr val="tx1"/>
                </a:solidFill>
                <a:latin typeface="Calibri" panose="020F0502020204030204" pitchFamily="34" charset="0"/>
              </a:defRPr>
            </a:lvl7pPr>
            <a:lvl8pPr marL="3467100" indent="-231775" eaLnBrk="0" fontAlgn="base" hangingPunct="0">
              <a:spcBef>
                <a:spcPct val="30000"/>
              </a:spcBef>
              <a:spcAft>
                <a:spcPct val="0"/>
              </a:spcAft>
              <a:defRPr sz="1200">
                <a:solidFill>
                  <a:schemeClr val="tx1"/>
                </a:solidFill>
                <a:latin typeface="Calibri" panose="020F0502020204030204" pitchFamily="34" charset="0"/>
              </a:defRPr>
            </a:lvl8pPr>
            <a:lvl9pPr marL="3924300" indent="-231775"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0F3242A0-92E3-4766-AD5F-EA9F0AB062E7}" type="slidenum">
              <a:rPr lang="en-US" altLang="en-US" smtClean="0"/>
              <a:pPr>
                <a:spcBef>
                  <a:spcPct val="0"/>
                </a:spcBef>
              </a:pPr>
              <a:t>26</a:t>
            </a:fld>
            <a:endParaRPr lang="en-US" altLang="en-US"/>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Slide Image Placeholder 1">
            <a:extLst>
              <a:ext uri="{FF2B5EF4-FFF2-40B4-BE49-F238E27FC236}">
                <a16:creationId xmlns:a16="http://schemas.microsoft.com/office/drawing/2014/main" id="{F9FD8069-E864-55A3-569F-3036EB8C3488}"/>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7347" name="Notes Placeholder 2">
            <a:extLst>
              <a:ext uri="{FF2B5EF4-FFF2-40B4-BE49-F238E27FC236}">
                <a16:creationId xmlns:a16="http://schemas.microsoft.com/office/drawing/2014/main" id="{77AC8D2E-2256-4F75-27EB-6AF0FB9F695B}"/>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a:t> </a:t>
            </a:r>
          </a:p>
          <a:p>
            <a:endParaRPr lang="en-US" altLang="en-US"/>
          </a:p>
          <a:p>
            <a:endParaRPr lang="en-US" altLang="en-US"/>
          </a:p>
          <a:p>
            <a:r>
              <a:rPr lang="en-US" altLang="en-US"/>
              <a:t>The local plan must include the 2024-2029 State Homeless Housing Strategic Plan objectives Megan- updates slide</a:t>
            </a:r>
          </a:p>
        </p:txBody>
      </p:sp>
      <p:sp>
        <p:nvSpPr>
          <p:cNvPr id="57348" name="Slide Number Placeholder 3">
            <a:extLst>
              <a:ext uri="{FF2B5EF4-FFF2-40B4-BE49-F238E27FC236}">
                <a16:creationId xmlns:a16="http://schemas.microsoft.com/office/drawing/2014/main" id="{69E793EA-D86D-4DFA-07D4-285BE737C9D5}"/>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55650" indent="-290513">
              <a:spcBef>
                <a:spcPct val="30000"/>
              </a:spcBef>
              <a:defRPr sz="1200">
                <a:solidFill>
                  <a:schemeClr val="tx1"/>
                </a:solidFill>
                <a:latin typeface="Calibri" panose="020F0502020204030204" pitchFamily="34" charset="0"/>
              </a:defRPr>
            </a:lvl2pPr>
            <a:lvl3pPr marL="1163638" indent="-231775">
              <a:spcBef>
                <a:spcPct val="30000"/>
              </a:spcBef>
              <a:defRPr sz="1200">
                <a:solidFill>
                  <a:schemeClr val="tx1"/>
                </a:solidFill>
                <a:latin typeface="Calibri" panose="020F0502020204030204" pitchFamily="34" charset="0"/>
              </a:defRPr>
            </a:lvl3pPr>
            <a:lvl4pPr marL="1630363" indent="-231775">
              <a:spcBef>
                <a:spcPct val="30000"/>
              </a:spcBef>
              <a:defRPr sz="1200">
                <a:solidFill>
                  <a:schemeClr val="tx1"/>
                </a:solidFill>
                <a:latin typeface="Calibri" panose="020F0502020204030204" pitchFamily="34" charset="0"/>
              </a:defRPr>
            </a:lvl4pPr>
            <a:lvl5pPr marL="2095500" indent="-231775">
              <a:spcBef>
                <a:spcPct val="30000"/>
              </a:spcBef>
              <a:defRPr sz="1200">
                <a:solidFill>
                  <a:schemeClr val="tx1"/>
                </a:solidFill>
                <a:latin typeface="Calibri" panose="020F0502020204030204" pitchFamily="34" charset="0"/>
              </a:defRPr>
            </a:lvl5pPr>
            <a:lvl6pPr marL="2552700" indent="-231775" eaLnBrk="0" fontAlgn="base" hangingPunct="0">
              <a:spcBef>
                <a:spcPct val="30000"/>
              </a:spcBef>
              <a:spcAft>
                <a:spcPct val="0"/>
              </a:spcAft>
              <a:defRPr sz="1200">
                <a:solidFill>
                  <a:schemeClr val="tx1"/>
                </a:solidFill>
                <a:latin typeface="Calibri" panose="020F0502020204030204" pitchFamily="34" charset="0"/>
              </a:defRPr>
            </a:lvl6pPr>
            <a:lvl7pPr marL="3009900" indent="-231775" eaLnBrk="0" fontAlgn="base" hangingPunct="0">
              <a:spcBef>
                <a:spcPct val="30000"/>
              </a:spcBef>
              <a:spcAft>
                <a:spcPct val="0"/>
              </a:spcAft>
              <a:defRPr sz="1200">
                <a:solidFill>
                  <a:schemeClr val="tx1"/>
                </a:solidFill>
                <a:latin typeface="Calibri" panose="020F0502020204030204" pitchFamily="34" charset="0"/>
              </a:defRPr>
            </a:lvl7pPr>
            <a:lvl8pPr marL="3467100" indent="-231775" eaLnBrk="0" fontAlgn="base" hangingPunct="0">
              <a:spcBef>
                <a:spcPct val="30000"/>
              </a:spcBef>
              <a:spcAft>
                <a:spcPct val="0"/>
              </a:spcAft>
              <a:defRPr sz="1200">
                <a:solidFill>
                  <a:schemeClr val="tx1"/>
                </a:solidFill>
                <a:latin typeface="Calibri" panose="020F0502020204030204" pitchFamily="34" charset="0"/>
              </a:defRPr>
            </a:lvl8pPr>
            <a:lvl9pPr marL="3924300" indent="-231775"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3159E68E-E120-4426-A0AB-16675AF4D483}" type="slidenum">
              <a:rPr lang="en-US" altLang="en-US" smtClean="0"/>
              <a:pPr>
                <a:spcBef>
                  <a:spcPct val="0"/>
                </a:spcBef>
              </a:pPr>
              <a:t>27</a:t>
            </a:fld>
            <a:endParaRPr lang="en-US"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Slide Image Placeholder 1">
            <a:extLst>
              <a:ext uri="{FF2B5EF4-FFF2-40B4-BE49-F238E27FC236}">
                <a16:creationId xmlns:a16="http://schemas.microsoft.com/office/drawing/2014/main" id="{AE781BA1-7901-1136-574D-0862FBF449B8}"/>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219" name="Notes Placeholder 2">
            <a:extLst>
              <a:ext uri="{FF2B5EF4-FFF2-40B4-BE49-F238E27FC236}">
                <a16:creationId xmlns:a16="http://schemas.microsoft.com/office/drawing/2014/main" id="{EBD5EAE7-78F3-44D0-9574-BEE3D92A5F43}"/>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a:p>
        </p:txBody>
      </p:sp>
      <p:sp>
        <p:nvSpPr>
          <p:cNvPr id="9220" name="Slide Number Placeholder 3">
            <a:extLst>
              <a:ext uri="{FF2B5EF4-FFF2-40B4-BE49-F238E27FC236}">
                <a16:creationId xmlns:a16="http://schemas.microsoft.com/office/drawing/2014/main" id="{44144FFE-6388-9B9C-28C0-75663CCB1181}"/>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55650" indent="-290513">
              <a:spcBef>
                <a:spcPct val="30000"/>
              </a:spcBef>
              <a:defRPr sz="1200">
                <a:solidFill>
                  <a:schemeClr val="tx1"/>
                </a:solidFill>
                <a:latin typeface="Calibri" panose="020F0502020204030204" pitchFamily="34" charset="0"/>
              </a:defRPr>
            </a:lvl2pPr>
            <a:lvl3pPr marL="1163638" indent="-231775">
              <a:spcBef>
                <a:spcPct val="30000"/>
              </a:spcBef>
              <a:defRPr sz="1200">
                <a:solidFill>
                  <a:schemeClr val="tx1"/>
                </a:solidFill>
                <a:latin typeface="Calibri" panose="020F0502020204030204" pitchFamily="34" charset="0"/>
              </a:defRPr>
            </a:lvl3pPr>
            <a:lvl4pPr marL="1630363" indent="-231775">
              <a:spcBef>
                <a:spcPct val="30000"/>
              </a:spcBef>
              <a:defRPr sz="1200">
                <a:solidFill>
                  <a:schemeClr val="tx1"/>
                </a:solidFill>
                <a:latin typeface="Calibri" panose="020F0502020204030204" pitchFamily="34" charset="0"/>
              </a:defRPr>
            </a:lvl4pPr>
            <a:lvl5pPr marL="2095500" indent="-231775">
              <a:spcBef>
                <a:spcPct val="30000"/>
              </a:spcBef>
              <a:defRPr sz="1200">
                <a:solidFill>
                  <a:schemeClr val="tx1"/>
                </a:solidFill>
                <a:latin typeface="Calibri" panose="020F0502020204030204" pitchFamily="34" charset="0"/>
              </a:defRPr>
            </a:lvl5pPr>
            <a:lvl6pPr marL="2552700" indent="-231775" eaLnBrk="0" fontAlgn="base" hangingPunct="0">
              <a:spcBef>
                <a:spcPct val="30000"/>
              </a:spcBef>
              <a:spcAft>
                <a:spcPct val="0"/>
              </a:spcAft>
              <a:defRPr sz="1200">
                <a:solidFill>
                  <a:schemeClr val="tx1"/>
                </a:solidFill>
                <a:latin typeface="Calibri" panose="020F0502020204030204" pitchFamily="34" charset="0"/>
              </a:defRPr>
            </a:lvl6pPr>
            <a:lvl7pPr marL="3009900" indent="-231775" eaLnBrk="0" fontAlgn="base" hangingPunct="0">
              <a:spcBef>
                <a:spcPct val="30000"/>
              </a:spcBef>
              <a:spcAft>
                <a:spcPct val="0"/>
              </a:spcAft>
              <a:defRPr sz="1200">
                <a:solidFill>
                  <a:schemeClr val="tx1"/>
                </a:solidFill>
                <a:latin typeface="Calibri" panose="020F0502020204030204" pitchFamily="34" charset="0"/>
              </a:defRPr>
            </a:lvl7pPr>
            <a:lvl8pPr marL="3467100" indent="-231775" eaLnBrk="0" fontAlgn="base" hangingPunct="0">
              <a:spcBef>
                <a:spcPct val="30000"/>
              </a:spcBef>
              <a:spcAft>
                <a:spcPct val="0"/>
              </a:spcAft>
              <a:defRPr sz="1200">
                <a:solidFill>
                  <a:schemeClr val="tx1"/>
                </a:solidFill>
                <a:latin typeface="Calibri" panose="020F0502020204030204" pitchFamily="34" charset="0"/>
              </a:defRPr>
            </a:lvl8pPr>
            <a:lvl9pPr marL="3924300" indent="-231775"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E9EDBA3B-0C98-49EC-8720-6FBFE3D06D66}" type="slidenum">
              <a:rPr lang="en-US" altLang="en-US" smtClean="0"/>
              <a:pPr>
                <a:spcBef>
                  <a:spcPct val="0"/>
                </a:spcBef>
              </a:pPr>
              <a:t>3</a:t>
            </a:fld>
            <a:endParaRPr lang="en-US"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Slide Image Placeholder 1">
            <a:extLst>
              <a:ext uri="{FF2B5EF4-FFF2-40B4-BE49-F238E27FC236}">
                <a16:creationId xmlns:a16="http://schemas.microsoft.com/office/drawing/2014/main" id="{BF9CFDD8-691A-EA5F-0ED5-AA286F271719}"/>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267" name="Notes Placeholder 2">
            <a:extLst>
              <a:ext uri="{FF2B5EF4-FFF2-40B4-BE49-F238E27FC236}">
                <a16:creationId xmlns:a16="http://schemas.microsoft.com/office/drawing/2014/main" id="{D5110F88-E0BF-183D-0E49-DD26617DB58E}"/>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a:p>
          <a:p>
            <a:r>
              <a:rPr lang="en-US" altLang="en-US"/>
              <a:t>We hope to use this plan over the next 5 years to guide our work plan and funding decisions, and we hope that it will be useful to the community at large as a tool for advocacy. We are able to update this plan with the state as needed over the next 5 years.  </a:t>
            </a:r>
          </a:p>
          <a:p>
            <a:endParaRPr lang="en-US" altLang="en-US"/>
          </a:p>
          <a:p>
            <a:endParaRPr lang="en-US" altLang="en-US"/>
          </a:p>
        </p:txBody>
      </p:sp>
      <p:sp>
        <p:nvSpPr>
          <p:cNvPr id="11268" name="Slide Number Placeholder 3">
            <a:extLst>
              <a:ext uri="{FF2B5EF4-FFF2-40B4-BE49-F238E27FC236}">
                <a16:creationId xmlns:a16="http://schemas.microsoft.com/office/drawing/2014/main" id="{94B66C85-F720-3A3F-8BE6-A13EF8DC8A0B}"/>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55650" indent="-290513">
              <a:spcBef>
                <a:spcPct val="30000"/>
              </a:spcBef>
              <a:defRPr sz="1200">
                <a:solidFill>
                  <a:schemeClr val="tx1"/>
                </a:solidFill>
                <a:latin typeface="Calibri" panose="020F0502020204030204" pitchFamily="34" charset="0"/>
              </a:defRPr>
            </a:lvl2pPr>
            <a:lvl3pPr marL="1163638" indent="-231775">
              <a:spcBef>
                <a:spcPct val="30000"/>
              </a:spcBef>
              <a:defRPr sz="1200">
                <a:solidFill>
                  <a:schemeClr val="tx1"/>
                </a:solidFill>
                <a:latin typeface="Calibri" panose="020F0502020204030204" pitchFamily="34" charset="0"/>
              </a:defRPr>
            </a:lvl3pPr>
            <a:lvl4pPr marL="1630363" indent="-231775">
              <a:spcBef>
                <a:spcPct val="30000"/>
              </a:spcBef>
              <a:defRPr sz="1200">
                <a:solidFill>
                  <a:schemeClr val="tx1"/>
                </a:solidFill>
                <a:latin typeface="Calibri" panose="020F0502020204030204" pitchFamily="34" charset="0"/>
              </a:defRPr>
            </a:lvl4pPr>
            <a:lvl5pPr marL="2095500" indent="-231775">
              <a:spcBef>
                <a:spcPct val="30000"/>
              </a:spcBef>
              <a:defRPr sz="1200">
                <a:solidFill>
                  <a:schemeClr val="tx1"/>
                </a:solidFill>
                <a:latin typeface="Calibri" panose="020F0502020204030204" pitchFamily="34" charset="0"/>
              </a:defRPr>
            </a:lvl5pPr>
            <a:lvl6pPr marL="2552700" indent="-231775" eaLnBrk="0" fontAlgn="base" hangingPunct="0">
              <a:spcBef>
                <a:spcPct val="30000"/>
              </a:spcBef>
              <a:spcAft>
                <a:spcPct val="0"/>
              </a:spcAft>
              <a:defRPr sz="1200">
                <a:solidFill>
                  <a:schemeClr val="tx1"/>
                </a:solidFill>
                <a:latin typeface="Calibri" panose="020F0502020204030204" pitchFamily="34" charset="0"/>
              </a:defRPr>
            </a:lvl6pPr>
            <a:lvl7pPr marL="3009900" indent="-231775" eaLnBrk="0" fontAlgn="base" hangingPunct="0">
              <a:spcBef>
                <a:spcPct val="30000"/>
              </a:spcBef>
              <a:spcAft>
                <a:spcPct val="0"/>
              </a:spcAft>
              <a:defRPr sz="1200">
                <a:solidFill>
                  <a:schemeClr val="tx1"/>
                </a:solidFill>
                <a:latin typeface="Calibri" panose="020F0502020204030204" pitchFamily="34" charset="0"/>
              </a:defRPr>
            </a:lvl7pPr>
            <a:lvl8pPr marL="3467100" indent="-231775" eaLnBrk="0" fontAlgn="base" hangingPunct="0">
              <a:spcBef>
                <a:spcPct val="30000"/>
              </a:spcBef>
              <a:spcAft>
                <a:spcPct val="0"/>
              </a:spcAft>
              <a:defRPr sz="1200">
                <a:solidFill>
                  <a:schemeClr val="tx1"/>
                </a:solidFill>
                <a:latin typeface="Calibri" panose="020F0502020204030204" pitchFamily="34" charset="0"/>
              </a:defRPr>
            </a:lvl8pPr>
            <a:lvl9pPr marL="3924300" indent="-231775"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0E1F1444-3C54-4C61-B848-F6F5029A4805}" type="slidenum">
              <a:rPr lang="en-US" altLang="en-US" smtClean="0"/>
              <a:pPr>
                <a:spcBef>
                  <a:spcPct val="0"/>
                </a:spcBef>
              </a:pPr>
              <a:t>4</a:t>
            </a:fld>
            <a:endParaRPr lang="en-US"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Slide Image Placeholder 1">
            <a:extLst>
              <a:ext uri="{FF2B5EF4-FFF2-40B4-BE49-F238E27FC236}">
                <a16:creationId xmlns:a16="http://schemas.microsoft.com/office/drawing/2014/main" id="{286080AF-21D4-F433-0F24-B919828BD378}"/>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3315" name="Notes Placeholder 2">
            <a:extLst>
              <a:ext uri="{FF2B5EF4-FFF2-40B4-BE49-F238E27FC236}">
                <a16:creationId xmlns:a16="http://schemas.microsoft.com/office/drawing/2014/main" id="{2288BE81-7D40-93EB-AF0E-0785CBD8D70D}"/>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a:p>
          <a:p>
            <a:endParaRPr lang="en-US" altLang="en-US"/>
          </a:p>
        </p:txBody>
      </p:sp>
      <p:sp>
        <p:nvSpPr>
          <p:cNvPr id="13316" name="Slide Number Placeholder 3">
            <a:extLst>
              <a:ext uri="{FF2B5EF4-FFF2-40B4-BE49-F238E27FC236}">
                <a16:creationId xmlns:a16="http://schemas.microsoft.com/office/drawing/2014/main" id="{C17BE61F-55EC-00B0-5974-6C28D34DD8C2}"/>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55650" indent="-290513">
              <a:spcBef>
                <a:spcPct val="30000"/>
              </a:spcBef>
              <a:defRPr sz="1200">
                <a:solidFill>
                  <a:schemeClr val="tx1"/>
                </a:solidFill>
                <a:latin typeface="Calibri" panose="020F0502020204030204" pitchFamily="34" charset="0"/>
              </a:defRPr>
            </a:lvl2pPr>
            <a:lvl3pPr marL="1163638" indent="-231775">
              <a:spcBef>
                <a:spcPct val="30000"/>
              </a:spcBef>
              <a:defRPr sz="1200">
                <a:solidFill>
                  <a:schemeClr val="tx1"/>
                </a:solidFill>
                <a:latin typeface="Calibri" panose="020F0502020204030204" pitchFamily="34" charset="0"/>
              </a:defRPr>
            </a:lvl3pPr>
            <a:lvl4pPr marL="1630363" indent="-231775">
              <a:spcBef>
                <a:spcPct val="30000"/>
              </a:spcBef>
              <a:defRPr sz="1200">
                <a:solidFill>
                  <a:schemeClr val="tx1"/>
                </a:solidFill>
                <a:latin typeface="Calibri" panose="020F0502020204030204" pitchFamily="34" charset="0"/>
              </a:defRPr>
            </a:lvl4pPr>
            <a:lvl5pPr marL="2095500" indent="-231775">
              <a:spcBef>
                <a:spcPct val="30000"/>
              </a:spcBef>
              <a:defRPr sz="1200">
                <a:solidFill>
                  <a:schemeClr val="tx1"/>
                </a:solidFill>
                <a:latin typeface="Calibri" panose="020F0502020204030204" pitchFamily="34" charset="0"/>
              </a:defRPr>
            </a:lvl5pPr>
            <a:lvl6pPr marL="2552700" indent="-231775" eaLnBrk="0" fontAlgn="base" hangingPunct="0">
              <a:spcBef>
                <a:spcPct val="30000"/>
              </a:spcBef>
              <a:spcAft>
                <a:spcPct val="0"/>
              </a:spcAft>
              <a:defRPr sz="1200">
                <a:solidFill>
                  <a:schemeClr val="tx1"/>
                </a:solidFill>
                <a:latin typeface="Calibri" panose="020F0502020204030204" pitchFamily="34" charset="0"/>
              </a:defRPr>
            </a:lvl6pPr>
            <a:lvl7pPr marL="3009900" indent="-231775" eaLnBrk="0" fontAlgn="base" hangingPunct="0">
              <a:spcBef>
                <a:spcPct val="30000"/>
              </a:spcBef>
              <a:spcAft>
                <a:spcPct val="0"/>
              </a:spcAft>
              <a:defRPr sz="1200">
                <a:solidFill>
                  <a:schemeClr val="tx1"/>
                </a:solidFill>
                <a:latin typeface="Calibri" panose="020F0502020204030204" pitchFamily="34" charset="0"/>
              </a:defRPr>
            </a:lvl7pPr>
            <a:lvl8pPr marL="3467100" indent="-231775" eaLnBrk="0" fontAlgn="base" hangingPunct="0">
              <a:spcBef>
                <a:spcPct val="30000"/>
              </a:spcBef>
              <a:spcAft>
                <a:spcPct val="0"/>
              </a:spcAft>
              <a:defRPr sz="1200">
                <a:solidFill>
                  <a:schemeClr val="tx1"/>
                </a:solidFill>
                <a:latin typeface="Calibri" panose="020F0502020204030204" pitchFamily="34" charset="0"/>
              </a:defRPr>
            </a:lvl8pPr>
            <a:lvl9pPr marL="3924300" indent="-231775"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3D04A6B5-49C3-4938-BC2B-71BA4FC70FBA}" type="slidenum">
              <a:rPr lang="en-US" altLang="en-US" smtClean="0"/>
              <a:pPr>
                <a:spcBef>
                  <a:spcPct val="0"/>
                </a:spcBef>
              </a:pPr>
              <a:t>5</a:t>
            </a:fld>
            <a:endParaRPr lang="en-US"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Slide Image Placeholder 1">
            <a:extLst>
              <a:ext uri="{FF2B5EF4-FFF2-40B4-BE49-F238E27FC236}">
                <a16:creationId xmlns:a16="http://schemas.microsoft.com/office/drawing/2014/main" id="{E4E37A44-AAAF-569E-F28A-3EA375B43FCF}"/>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5363" name="Notes Placeholder 2">
            <a:extLst>
              <a:ext uri="{FF2B5EF4-FFF2-40B4-BE49-F238E27FC236}">
                <a16:creationId xmlns:a16="http://schemas.microsoft.com/office/drawing/2014/main" id="{DC8FB621-DDBB-93BA-1791-B7BA1E53914E}"/>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a:p>
          <a:p>
            <a:r>
              <a:rPr lang="en-US" altLang="en-US"/>
              <a:t>Two of the biggest drivers of homelessness in Skagit County include the lack of diverse housing options, especially affordable housing for low- to moderate-income families, and extremely low vacancy rates for all housing types. Skagit County has consistently maintained one of the worst vacancy rates in the state.</a:t>
            </a:r>
          </a:p>
        </p:txBody>
      </p:sp>
      <p:sp>
        <p:nvSpPr>
          <p:cNvPr id="15364" name="Slide Number Placeholder 3">
            <a:extLst>
              <a:ext uri="{FF2B5EF4-FFF2-40B4-BE49-F238E27FC236}">
                <a16:creationId xmlns:a16="http://schemas.microsoft.com/office/drawing/2014/main" id="{56E19BFD-F7DB-3DA2-37A7-DFA98A7512C7}"/>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cs typeface="Arial" panose="020B0604020202020204" pitchFamily="34" charset="0"/>
              </a:defRPr>
            </a:lvl1pPr>
            <a:lvl2pPr marL="742950" indent="-285750">
              <a:defRPr>
                <a:solidFill>
                  <a:schemeClr val="tx1"/>
                </a:solidFill>
                <a:latin typeface="Calibri" panose="020F0502020204030204" pitchFamily="34" charset="0"/>
                <a:cs typeface="Arial" panose="020B0604020202020204" pitchFamily="34" charset="0"/>
              </a:defRPr>
            </a:lvl2pPr>
            <a:lvl3pPr marL="1143000" indent="-228600">
              <a:defRPr>
                <a:solidFill>
                  <a:schemeClr val="tx1"/>
                </a:solidFill>
                <a:latin typeface="Calibri" panose="020F0502020204030204" pitchFamily="34" charset="0"/>
                <a:cs typeface="Arial" panose="020B0604020202020204" pitchFamily="34" charset="0"/>
              </a:defRPr>
            </a:lvl3pPr>
            <a:lvl4pPr marL="1600200" indent="-228600">
              <a:defRPr>
                <a:solidFill>
                  <a:schemeClr val="tx1"/>
                </a:solidFill>
                <a:latin typeface="Calibri" panose="020F0502020204030204" pitchFamily="34" charset="0"/>
                <a:cs typeface="Arial" panose="020B0604020202020204" pitchFamily="34" charset="0"/>
              </a:defRPr>
            </a:lvl4pPr>
            <a:lvl5pPr marL="2057400" indent="-22860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fld id="{B7D056D7-FF01-4209-939A-1F90DF63177A}" type="slidenum">
              <a:rPr lang="en-US" altLang="en-US" smtClean="0"/>
              <a:pPr/>
              <a:t>6</a:t>
            </a:fld>
            <a:endParaRPr lang="en-US" alt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Slide Image Placeholder 1">
            <a:extLst>
              <a:ext uri="{FF2B5EF4-FFF2-40B4-BE49-F238E27FC236}">
                <a16:creationId xmlns:a16="http://schemas.microsoft.com/office/drawing/2014/main" id="{BBA08124-E8BA-E8F9-C60E-89ECA5D44DAB}"/>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7411" name="Notes Placeholder 2">
            <a:extLst>
              <a:ext uri="{FF2B5EF4-FFF2-40B4-BE49-F238E27FC236}">
                <a16:creationId xmlns:a16="http://schemas.microsoft.com/office/drawing/2014/main" id="{E44C5A31-1F4E-5ACE-F587-8D10E3297892}"/>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a:p>
        </p:txBody>
      </p:sp>
      <p:sp>
        <p:nvSpPr>
          <p:cNvPr id="17412" name="Slide Number Placeholder 3">
            <a:extLst>
              <a:ext uri="{FF2B5EF4-FFF2-40B4-BE49-F238E27FC236}">
                <a16:creationId xmlns:a16="http://schemas.microsoft.com/office/drawing/2014/main" id="{47E4300C-4D0E-A54A-BBC0-7387DB7C8636}"/>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cs typeface="Arial" panose="020B0604020202020204" pitchFamily="34" charset="0"/>
              </a:defRPr>
            </a:lvl1pPr>
            <a:lvl2pPr marL="742950" indent="-285750">
              <a:defRPr>
                <a:solidFill>
                  <a:schemeClr val="tx1"/>
                </a:solidFill>
                <a:latin typeface="Calibri" panose="020F0502020204030204" pitchFamily="34" charset="0"/>
                <a:cs typeface="Arial" panose="020B0604020202020204" pitchFamily="34" charset="0"/>
              </a:defRPr>
            </a:lvl2pPr>
            <a:lvl3pPr marL="1143000" indent="-228600">
              <a:defRPr>
                <a:solidFill>
                  <a:schemeClr val="tx1"/>
                </a:solidFill>
                <a:latin typeface="Calibri" panose="020F0502020204030204" pitchFamily="34" charset="0"/>
                <a:cs typeface="Arial" panose="020B0604020202020204" pitchFamily="34" charset="0"/>
              </a:defRPr>
            </a:lvl3pPr>
            <a:lvl4pPr marL="1600200" indent="-228600">
              <a:defRPr>
                <a:solidFill>
                  <a:schemeClr val="tx1"/>
                </a:solidFill>
                <a:latin typeface="Calibri" panose="020F0502020204030204" pitchFamily="34" charset="0"/>
                <a:cs typeface="Arial" panose="020B0604020202020204" pitchFamily="34" charset="0"/>
              </a:defRPr>
            </a:lvl4pPr>
            <a:lvl5pPr marL="2057400" indent="-22860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fld id="{1BF2B2DA-D16F-4E99-8551-7C12BE55A6A3}" type="slidenum">
              <a:rPr lang="en-US" altLang="en-US" smtClean="0"/>
              <a:pPr/>
              <a:t>7</a:t>
            </a:fld>
            <a:endParaRPr lang="en-US" alt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Slide Image Placeholder 1">
            <a:extLst>
              <a:ext uri="{FF2B5EF4-FFF2-40B4-BE49-F238E27FC236}">
                <a16:creationId xmlns:a16="http://schemas.microsoft.com/office/drawing/2014/main" id="{DC291E7B-AB65-F04B-2CC4-D9CB857150FF}"/>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9459" name="Notes Placeholder 2">
            <a:extLst>
              <a:ext uri="{FF2B5EF4-FFF2-40B4-BE49-F238E27FC236}">
                <a16:creationId xmlns:a16="http://schemas.microsoft.com/office/drawing/2014/main" id="{E2838A9F-7192-737F-CF16-D79FAD21840E}"/>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a:p>
        </p:txBody>
      </p:sp>
      <p:sp>
        <p:nvSpPr>
          <p:cNvPr id="19460" name="Slide Number Placeholder 3">
            <a:extLst>
              <a:ext uri="{FF2B5EF4-FFF2-40B4-BE49-F238E27FC236}">
                <a16:creationId xmlns:a16="http://schemas.microsoft.com/office/drawing/2014/main" id="{E00B7134-381E-4001-938B-D07F51161489}"/>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cs typeface="Arial" panose="020B0604020202020204" pitchFamily="34" charset="0"/>
              </a:defRPr>
            </a:lvl1pPr>
            <a:lvl2pPr marL="742950" indent="-285750">
              <a:defRPr>
                <a:solidFill>
                  <a:schemeClr val="tx1"/>
                </a:solidFill>
                <a:latin typeface="Calibri" panose="020F0502020204030204" pitchFamily="34" charset="0"/>
                <a:cs typeface="Arial" panose="020B0604020202020204" pitchFamily="34" charset="0"/>
              </a:defRPr>
            </a:lvl2pPr>
            <a:lvl3pPr marL="1143000" indent="-228600">
              <a:defRPr>
                <a:solidFill>
                  <a:schemeClr val="tx1"/>
                </a:solidFill>
                <a:latin typeface="Calibri" panose="020F0502020204030204" pitchFamily="34" charset="0"/>
                <a:cs typeface="Arial" panose="020B0604020202020204" pitchFamily="34" charset="0"/>
              </a:defRPr>
            </a:lvl3pPr>
            <a:lvl4pPr marL="1600200" indent="-228600">
              <a:defRPr>
                <a:solidFill>
                  <a:schemeClr val="tx1"/>
                </a:solidFill>
                <a:latin typeface="Calibri" panose="020F0502020204030204" pitchFamily="34" charset="0"/>
                <a:cs typeface="Arial" panose="020B0604020202020204" pitchFamily="34" charset="0"/>
              </a:defRPr>
            </a:lvl4pPr>
            <a:lvl5pPr marL="2057400" indent="-22860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fld id="{C4169E1B-B1CA-43C4-8EF0-BCFA5043667E}" type="slidenum">
              <a:rPr lang="en-US" altLang="en-US" smtClean="0"/>
              <a:pPr/>
              <a:t>8</a:t>
            </a:fld>
            <a:endParaRPr lang="en-US" alt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Slide Image Placeholder 1">
            <a:extLst>
              <a:ext uri="{FF2B5EF4-FFF2-40B4-BE49-F238E27FC236}">
                <a16:creationId xmlns:a16="http://schemas.microsoft.com/office/drawing/2014/main" id="{B19DD0FF-B984-6E28-1E58-F61B28B2EF8E}"/>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1507" name="Notes Placeholder 2">
            <a:extLst>
              <a:ext uri="{FF2B5EF4-FFF2-40B4-BE49-F238E27FC236}">
                <a16:creationId xmlns:a16="http://schemas.microsoft.com/office/drawing/2014/main" id="{47A80D41-CD2E-A6EA-48D4-069F32798FC7}"/>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a:p>
        </p:txBody>
      </p:sp>
      <p:sp>
        <p:nvSpPr>
          <p:cNvPr id="21508" name="Slide Number Placeholder 3">
            <a:extLst>
              <a:ext uri="{FF2B5EF4-FFF2-40B4-BE49-F238E27FC236}">
                <a16:creationId xmlns:a16="http://schemas.microsoft.com/office/drawing/2014/main" id="{0D07674A-3AAA-772D-A9E7-231FC0E1EB85}"/>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cs typeface="Arial" panose="020B0604020202020204" pitchFamily="34" charset="0"/>
              </a:defRPr>
            </a:lvl1pPr>
            <a:lvl2pPr marL="742950" indent="-285750">
              <a:defRPr>
                <a:solidFill>
                  <a:schemeClr val="tx1"/>
                </a:solidFill>
                <a:latin typeface="Calibri" panose="020F0502020204030204" pitchFamily="34" charset="0"/>
                <a:cs typeface="Arial" panose="020B0604020202020204" pitchFamily="34" charset="0"/>
              </a:defRPr>
            </a:lvl2pPr>
            <a:lvl3pPr marL="1143000" indent="-228600">
              <a:defRPr>
                <a:solidFill>
                  <a:schemeClr val="tx1"/>
                </a:solidFill>
                <a:latin typeface="Calibri" panose="020F0502020204030204" pitchFamily="34" charset="0"/>
                <a:cs typeface="Arial" panose="020B0604020202020204" pitchFamily="34" charset="0"/>
              </a:defRPr>
            </a:lvl3pPr>
            <a:lvl4pPr marL="1600200" indent="-228600">
              <a:defRPr>
                <a:solidFill>
                  <a:schemeClr val="tx1"/>
                </a:solidFill>
                <a:latin typeface="Calibri" panose="020F0502020204030204" pitchFamily="34" charset="0"/>
                <a:cs typeface="Arial" panose="020B0604020202020204" pitchFamily="34" charset="0"/>
              </a:defRPr>
            </a:lvl4pPr>
            <a:lvl5pPr marL="2057400" indent="-22860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fld id="{7FB60F0A-FFD8-4FDE-94F2-3B24F44F882C}" type="slidenum">
              <a:rPr lang="en-US" altLang="en-US" smtClean="0"/>
              <a:pPr/>
              <a:t>9</a:t>
            </a:fld>
            <a:endParaRPr lang="en-US"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a:extLst>
              <a:ext uri="{FF2B5EF4-FFF2-40B4-BE49-F238E27FC236}">
                <a16:creationId xmlns:a16="http://schemas.microsoft.com/office/drawing/2014/main" id="{C6D3F2C7-73A8-2B4A-858D-AC1125AD85B6}"/>
              </a:ext>
            </a:extLst>
          </p:cNvPr>
          <p:cNvSpPr>
            <a:spLocks noGrp="1"/>
          </p:cNvSpPr>
          <p:nvPr>
            <p:ph type="dt" sz="half" idx="10"/>
          </p:nvPr>
        </p:nvSpPr>
        <p:spPr/>
        <p:txBody>
          <a:bodyPr/>
          <a:lstStyle>
            <a:lvl1pPr>
              <a:defRPr/>
            </a:lvl1pPr>
          </a:lstStyle>
          <a:p>
            <a:pPr>
              <a:defRPr/>
            </a:pPr>
            <a:fld id="{9313B291-C4CD-4071-BF2D-62C886662485}" type="datetimeFigureOut">
              <a:rPr lang="en-US"/>
              <a:pPr>
                <a:defRPr/>
              </a:pPr>
              <a:t>8/27/2025</a:t>
            </a:fld>
            <a:endParaRPr lang="en-US"/>
          </a:p>
        </p:txBody>
      </p:sp>
      <p:sp>
        <p:nvSpPr>
          <p:cNvPr id="5" name="Footer Placeholder 4">
            <a:extLst>
              <a:ext uri="{FF2B5EF4-FFF2-40B4-BE49-F238E27FC236}">
                <a16:creationId xmlns:a16="http://schemas.microsoft.com/office/drawing/2014/main" id="{69DF6C11-01DB-B418-6AFB-C6F7B863B49E}"/>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0F0940B2-633F-A75D-C92D-EF169C5C7451}"/>
              </a:ext>
            </a:extLst>
          </p:cNvPr>
          <p:cNvSpPr>
            <a:spLocks noGrp="1"/>
          </p:cNvSpPr>
          <p:nvPr>
            <p:ph type="sldNum" sz="quarter" idx="12"/>
          </p:nvPr>
        </p:nvSpPr>
        <p:spPr/>
        <p:txBody>
          <a:bodyPr/>
          <a:lstStyle>
            <a:lvl1pPr>
              <a:defRPr/>
            </a:lvl1pPr>
          </a:lstStyle>
          <a:p>
            <a:pPr>
              <a:defRPr/>
            </a:pPr>
            <a:fld id="{F42859D3-C2BF-4E93-B3B9-DBD4110766D6}" type="slidenum">
              <a:rPr lang="en-US" altLang="en-US"/>
              <a:pPr>
                <a:defRPr/>
              </a:pPr>
              <a:t>‹#›</a:t>
            </a:fld>
            <a:endParaRPr lang="en-US" altLang="en-US"/>
          </a:p>
        </p:txBody>
      </p:sp>
    </p:spTree>
    <p:extLst>
      <p:ext uri="{BB962C8B-B14F-4D97-AF65-F5344CB8AC3E}">
        <p14:creationId xmlns:p14="http://schemas.microsoft.com/office/powerpoint/2010/main" val="22718317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58D0DA1-2882-1D47-558E-36E98EDC9200}"/>
              </a:ext>
            </a:extLst>
          </p:cNvPr>
          <p:cNvSpPr>
            <a:spLocks noGrp="1"/>
          </p:cNvSpPr>
          <p:nvPr>
            <p:ph type="dt" sz="half" idx="10"/>
          </p:nvPr>
        </p:nvSpPr>
        <p:spPr/>
        <p:txBody>
          <a:bodyPr/>
          <a:lstStyle>
            <a:lvl1pPr>
              <a:defRPr/>
            </a:lvl1pPr>
          </a:lstStyle>
          <a:p>
            <a:pPr>
              <a:defRPr/>
            </a:pPr>
            <a:fld id="{831C40EA-24AF-4BFF-9DBC-3AE9EDB6FE09}" type="datetimeFigureOut">
              <a:rPr lang="en-US"/>
              <a:pPr>
                <a:defRPr/>
              </a:pPr>
              <a:t>8/27/2025</a:t>
            </a:fld>
            <a:endParaRPr lang="en-US"/>
          </a:p>
        </p:txBody>
      </p:sp>
      <p:sp>
        <p:nvSpPr>
          <p:cNvPr id="5" name="Footer Placeholder 4">
            <a:extLst>
              <a:ext uri="{FF2B5EF4-FFF2-40B4-BE49-F238E27FC236}">
                <a16:creationId xmlns:a16="http://schemas.microsoft.com/office/drawing/2014/main" id="{5B5D486F-5C4B-00A7-FD7B-22B3F039892F}"/>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87BA7226-368A-0263-070D-6F3046B7B22D}"/>
              </a:ext>
            </a:extLst>
          </p:cNvPr>
          <p:cNvSpPr>
            <a:spLocks noGrp="1"/>
          </p:cNvSpPr>
          <p:nvPr>
            <p:ph type="sldNum" sz="quarter" idx="12"/>
          </p:nvPr>
        </p:nvSpPr>
        <p:spPr/>
        <p:txBody>
          <a:bodyPr/>
          <a:lstStyle>
            <a:lvl1pPr>
              <a:defRPr/>
            </a:lvl1pPr>
          </a:lstStyle>
          <a:p>
            <a:pPr>
              <a:defRPr/>
            </a:pPr>
            <a:fld id="{D42FA96F-416F-4999-9295-4755E0969101}" type="slidenum">
              <a:rPr lang="en-US" altLang="en-US"/>
              <a:pPr>
                <a:defRPr/>
              </a:pPr>
              <a:t>‹#›</a:t>
            </a:fld>
            <a:endParaRPr lang="en-US" altLang="en-US"/>
          </a:p>
        </p:txBody>
      </p:sp>
    </p:spTree>
    <p:extLst>
      <p:ext uri="{BB962C8B-B14F-4D97-AF65-F5344CB8AC3E}">
        <p14:creationId xmlns:p14="http://schemas.microsoft.com/office/powerpoint/2010/main" val="177726917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5147C3B-04AD-A6E0-82E0-A8D47F989DAA}"/>
              </a:ext>
            </a:extLst>
          </p:cNvPr>
          <p:cNvSpPr>
            <a:spLocks noGrp="1"/>
          </p:cNvSpPr>
          <p:nvPr>
            <p:ph type="dt" sz="half" idx="10"/>
          </p:nvPr>
        </p:nvSpPr>
        <p:spPr/>
        <p:txBody>
          <a:bodyPr/>
          <a:lstStyle>
            <a:lvl1pPr>
              <a:defRPr/>
            </a:lvl1pPr>
          </a:lstStyle>
          <a:p>
            <a:pPr>
              <a:defRPr/>
            </a:pPr>
            <a:fld id="{58A2A44E-AC5C-45FA-83B8-02C1F9B789E6}" type="datetimeFigureOut">
              <a:rPr lang="en-US"/>
              <a:pPr>
                <a:defRPr/>
              </a:pPr>
              <a:t>8/27/2025</a:t>
            </a:fld>
            <a:endParaRPr lang="en-US"/>
          </a:p>
        </p:txBody>
      </p:sp>
      <p:sp>
        <p:nvSpPr>
          <p:cNvPr id="5" name="Footer Placeholder 4">
            <a:extLst>
              <a:ext uri="{FF2B5EF4-FFF2-40B4-BE49-F238E27FC236}">
                <a16:creationId xmlns:a16="http://schemas.microsoft.com/office/drawing/2014/main" id="{59AFF954-3AEF-C2B5-D90E-8FD51144B234}"/>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34D1F876-58E8-330D-06E0-C4146F10AFA3}"/>
              </a:ext>
            </a:extLst>
          </p:cNvPr>
          <p:cNvSpPr>
            <a:spLocks noGrp="1"/>
          </p:cNvSpPr>
          <p:nvPr>
            <p:ph type="sldNum" sz="quarter" idx="12"/>
          </p:nvPr>
        </p:nvSpPr>
        <p:spPr/>
        <p:txBody>
          <a:bodyPr/>
          <a:lstStyle>
            <a:lvl1pPr>
              <a:defRPr/>
            </a:lvl1pPr>
          </a:lstStyle>
          <a:p>
            <a:pPr>
              <a:defRPr/>
            </a:pPr>
            <a:fld id="{71F2AFE0-74A9-44E3-8777-04CC67BBEB30}" type="slidenum">
              <a:rPr lang="en-US" altLang="en-US"/>
              <a:pPr>
                <a:defRPr/>
              </a:pPr>
              <a:t>‹#›</a:t>
            </a:fld>
            <a:endParaRPr lang="en-US" altLang="en-US"/>
          </a:p>
        </p:txBody>
      </p:sp>
    </p:spTree>
    <p:extLst>
      <p:ext uri="{BB962C8B-B14F-4D97-AF65-F5344CB8AC3E}">
        <p14:creationId xmlns:p14="http://schemas.microsoft.com/office/powerpoint/2010/main" val="335952983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A4E67ED-F7B9-AFD8-6AA5-815D78941CAE}"/>
              </a:ext>
            </a:extLst>
          </p:cNvPr>
          <p:cNvSpPr>
            <a:spLocks noGrp="1"/>
          </p:cNvSpPr>
          <p:nvPr>
            <p:ph type="dt" sz="half" idx="10"/>
          </p:nvPr>
        </p:nvSpPr>
        <p:spPr/>
        <p:txBody>
          <a:bodyPr/>
          <a:lstStyle>
            <a:lvl1pPr>
              <a:defRPr/>
            </a:lvl1pPr>
          </a:lstStyle>
          <a:p>
            <a:pPr>
              <a:defRPr/>
            </a:pPr>
            <a:fld id="{1C21BD68-2EEC-4ED7-9034-E574337ECF70}" type="datetimeFigureOut">
              <a:rPr lang="en-US"/>
              <a:pPr>
                <a:defRPr/>
              </a:pPr>
              <a:t>8/27/2025</a:t>
            </a:fld>
            <a:endParaRPr lang="en-US"/>
          </a:p>
        </p:txBody>
      </p:sp>
      <p:sp>
        <p:nvSpPr>
          <p:cNvPr id="5" name="Footer Placeholder 4">
            <a:extLst>
              <a:ext uri="{FF2B5EF4-FFF2-40B4-BE49-F238E27FC236}">
                <a16:creationId xmlns:a16="http://schemas.microsoft.com/office/drawing/2014/main" id="{AEC5B85C-5DB6-A1F7-C031-7157DE8FDDA1}"/>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A092337F-9D1B-AF6A-9DED-B0DFB1C53BF3}"/>
              </a:ext>
            </a:extLst>
          </p:cNvPr>
          <p:cNvSpPr>
            <a:spLocks noGrp="1"/>
          </p:cNvSpPr>
          <p:nvPr>
            <p:ph type="sldNum" sz="quarter" idx="12"/>
          </p:nvPr>
        </p:nvSpPr>
        <p:spPr/>
        <p:txBody>
          <a:bodyPr/>
          <a:lstStyle>
            <a:lvl1pPr>
              <a:defRPr/>
            </a:lvl1pPr>
          </a:lstStyle>
          <a:p>
            <a:pPr>
              <a:defRPr/>
            </a:pPr>
            <a:fld id="{F868EA10-D30F-4506-A9D7-F3382FAFE68A}" type="slidenum">
              <a:rPr lang="en-US" altLang="en-US"/>
              <a:pPr>
                <a:defRPr/>
              </a:pPr>
              <a:t>‹#›</a:t>
            </a:fld>
            <a:endParaRPr lang="en-US" altLang="en-US"/>
          </a:p>
        </p:txBody>
      </p:sp>
    </p:spTree>
    <p:extLst>
      <p:ext uri="{BB962C8B-B14F-4D97-AF65-F5344CB8AC3E}">
        <p14:creationId xmlns:p14="http://schemas.microsoft.com/office/powerpoint/2010/main" val="29004404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541A2F6E-E731-ACCE-9C2C-D1923A3EAC27}"/>
              </a:ext>
            </a:extLst>
          </p:cNvPr>
          <p:cNvSpPr>
            <a:spLocks noGrp="1"/>
          </p:cNvSpPr>
          <p:nvPr>
            <p:ph type="dt" sz="half" idx="10"/>
          </p:nvPr>
        </p:nvSpPr>
        <p:spPr/>
        <p:txBody>
          <a:bodyPr/>
          <a:lstStyle>
            <a:lvl1pPr>
              <a:defRPr/>
            </a:lvl1pPr>
          </a:lstStyle>
          <a:p>
            <a:pPr>
              <a:defRPr/>
            </a:pPr>
            <a:fld id="{8A036DDF-05F5-4ACD-8D64-28FCD012EB73}" type="datetimeFigureOut">
              <a:rPr lang="en-US"/>
              <a:pPr>
                <a:defRPr/>
              </a:pPr>
              <a:t>8/27/2025</a:t>
            </a:fld>
            <a:endParaRPr lang="en-US"/>
          </a:p>
        </p:txBody>
      </p:sp>
      <p:sp>
        <p:nvSpPr>
          <p:cNvPr id="5" name="Footer Placeholder 4">
            <a:extLst>
              <a:ext uri="{FF2B5EF4-FFF2-40B4-BE49-F238E27FC236}">
                <a16:creationId xmlns:a16="http://schemas.microsoft.com/office/drawing/2014/main" id="{06D00C91-AC45-2DC8-4929-BBED7AB0F04A}"/>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3BEE9AE0-B02E-0C23-4D12-7FDFAD255041}"/>
              </a:ext>
            </a:extLst>
          </p:cNvPr>
          <p:cNvSpPr>
            <a:spLocks noGrp="1"/>
          </p:cNvSpPr>
          <p:nvPr>
            <p:ph type="sldNum" sz="quarter" idx="12"/>
          </p:nvPr>
        </p:nvSpPr>
        <p:spPr/>
        <p:txBody>
          <a:bodyPr/>
          <a:lstStyle>
            <a:lvl1pPr>
              <a:defRPr/>
            </a:lvl1pPr>
          </a:lstStyle>
          <a:p>
            <a:pPr>
              <a:defRPr/>
            </a:pPr>
            <a:fld id="{C1080340-19F4-4F80-AF1F-BB07928DDE17}" type="slidenum">
              <a:rPr lang="en-US" altLang="en-US"/>
              <a:pPr>
                <a:defRPr/>
              </a:pPr>
              <a:t>‹#›</a:t>
            </a:fld>
            <a:endParaRPr lang="en-US" altLang="en-US"/>
          </a:p>
        </p:txBody>
      </p:sp>
    </p:spTree>
    <p:extLst>
      <p:ext uri="{BB962C8B-B14F-4D97-AF65-F5344CB8AC3E}">
        <p14:creationId xmlns:p14="http://schemas.microsoft.com/office/powerpoint/2010/main" val="306650760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a:extLst>
              <a:ext uri="{FF2B5EF4-FFF2-40B4-BE49-F238E27FC236}">
                <a16:creationId xmlns:a16="http://schemas.microsoft.com/office/drawing/2014/main" id="{26B9ED41-FEC1-0755-F85E-DEE75C50CA8B}"/>
              </a:ext>
            </a:extLst>
          </p:cNvPr>
          <p:cNvSpPr>
            <a:spLocks noGrp="1"/>
          </p:cNvSpPr>
          <p:nvPr>
            <p:ph type="dt" sz="half" idx="10"/>
          </p:nvPr>
        </p:nvSpPr>
        <p:spPr/>
        <p:txBody>
          <a:bodyPr/>
          <a:lstStyle>
            <a:lvl1pPr>
              <a:defRPr/>
            </a:lvl1pPr>
          </a:lstStyle>
          <a:p>
            <a:pPr>
              <a:defRPr/>
            </a:pPr>
            <a:fld id="{EBFFBB66-5B25-4129-B9E5-3218F61CEA79}" type="datetimeFigureOut">
              <a:rPr lang="en-US"/>
              <a:pPr>
                <a:defRPr/>
              </a:pPr>
              <a:t>8/27/2025</a:t>
            </a:fld>
            <a:endParaRPr lang="en-US"/>
          </a:p>
        </p:txBody>
      </p:sp>
      <p:sp>
        <p:nvSpPr>
          <p:cNvPr id="6" name="Footer Placeholder 4">
            <a:extLst>
              <a:ext uri="{FF2B5EF4-FFF2-40B4-BE49-F238E27FC236}">
                <a16:creationId xmlns:a16="http://schemas.microsoft.com/office/drawing/2014/main" id="{6501AE42-DFD3-9AAB-7EA2-A6152138E436}"/>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BA188A36-0191-6A89-3BDF-334C35C31021}"/>
              </a:ext>
            </a:extLst>
          </p:cNvPr>
          <p:cNvSpPr>
            <a:spLocks noGrp="1"/>
          </p:cNvSpPr>
          <p:nvPr>
            <p:ph type="sldNum" sz="quarter" idx="12"/>
          </p:nvPr>
        </p:nvSpPr>
        <p:spPr/>
        <p:txBody>
          <a:bodyPr/>
          <a:lstStyle>
            <a:lvl1pPr>
              <a:defRPr/>
            </a:lvl1pPr>
          </a:lstStyle>
          <a:p>
            <a:pPr>
              <a:defRPr/>
            </a:pPr>
            <a:fld id="{14EFDB46-71D9-4B8B-B478-3A07A70096D0}" type="slidenum">
              <a:rPr lang="en-US" altLang="en-US"/>
              <a:pPr>
                <a:defRPr/>
              </a:pPr>
              <a:t>‹#›</a:t>
            </a:fld>
            <a:endParaRPr lang="en-US" altLang="en-US"/>
          </a:p>
        </p:txBody>
      </p:sp>
    </p:spTree>
    <p:extLst>
      <p:ext uri="{BB962C8B-B14F-4D97-AF65-F5344CB8AC3E}">
        <p14:creationId xmlns:p14="http://schemas.microsoft.com/office/powerpoint/2010/main" val="124047440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a:extLst>
              <a:ext uri="{FF2B5EF4-FFF2-40B4-BE49-F238E27FC236}">
                <a16:creationId xmlns:a16="http://schemas.microsoft.com/office/drawing/2014/main" id="{3F58830F-6E00-EE35-081F-619AD116D4FA}"/>
              </a:ext>
            </a:extLst>
          </p:cNvPr>
          <p:cNvSpPr>
            <a:spLocks noGrp="1"/>
          </p:cNvSpPr>
          <p:nvPr>
            <p:ph type="dt" sz="half" idx="10"/>
          </p:nvPr>
        </p:nvSpPr>
        <p:spPr/>
        <p:txBody>
          <a:bodyPr/>
          <a:lstStyle>
            <a:lvl1pPr>
              <a:defRPr/>
            </a:lvl1pPr>
          </a:lstStyle>
          <a:p>
            <a:pPr>
              <a:defRPr/>
            </a:pPr>
            <a:fld id="{668EDB27-9CE5-4861-9610-C5C59408DBBA}" type="datetimeFigureOut">
              <a:rPr lang="en-US"/>
              <a:pPr>
                <a:defRPr/>
              </a:pPr>
              <a:t>8/27/2025</a:t>
            </a:fld>
            <a:endParaRPr lang="en-US"/>
          </a:p>
        </p:txBody>
      </p:sp>
      <p:sp>
        <p:nvSpPr>
          <p:cNvPr id="8" name="Footer Placeholder 4">
            <a:extLst>
              <a:ext uri="{FF2B5EF4-FFF2-40B4-BE49-F238E27FC236}">
                <a16:creationId xmlns:a16="http://schemas.microsoft.com/office/drawing/2014/main" id="{ADA4883C-97AA-8C2A-93EC-1C3EF0D0F97E}"/>
              </a:ext>
            </a:extLst>
          </p:cNvPr>
          <p:cNvSpPr>
            <a:spLocks noGrp="1"/>
          </p:cNvSpPr>
          <p:nvPr>
            <p:ph type="ftr" sz="quarter" idx="11"/>
          </p:nvPr>
        </p:nvSpPr>
        <p:spPr/>
        <p:txBody>
          <a:bodyPr/>
          <a:lstStyle>
            <a:lvl1pPr>
              <a:defRPr/>
            </a:lvl1pPr>
          </a:lstStyle>
          <a:p>
            <a:pPr>
              <a:defRPr/>
            </a:pPr>
            <a:endParaRPr lang="en-US"/>
          </a:p>
        </p:txBody>
      </p:sp>
      <p:sp>
        <p:nvSpPr>
          <p:cNvPr id="9" name="Slide Number Placeholder 5">
            <a:extLst>
              <a:ext uri="{FF2B5EF4-FFF2-40B4-BE49-F238E27FC236}">
                <a16:creationId xmlns:a16="http://schemas.microsoft.com/office/drawing/2014/main" id="{C4750B8A-3187-17EB-7CD2-8B52D4A20991}"/>
              </a:ext>
            </a:extLst>
          </p:cNvPr>
          <p:cNvSpPr>
            <a:spLocks noGrp="1"/>
          </p:cNvSpPr>
          <p:nvPr>
            <p:ph type="sldNum" sz="quarter" idx="12"/>
          </p:nvPr>
        </p:nvSpPr>
        <p:spPr/>
        <p:txBody>
          <a:bodyPr/>
          <a:lstStyle>
            <a:lvl1pPr>
              <a:defRPr/>
            </a:lvl1pPr>
          </a:lstStyle>
          <a:p>
            <a:pPr>
              <a:defRPr/>
            </a:pPr>
            <a:fld id="{299CD869-47B2-48A4-9A96-F676348D0614}" type="slidenum">
              <a:rPr lang="en-US" altLang="en-US"/>
              <a:pPr>
                <a:defRPr/>
              </a:pPr>
              <a:t>‹#›</a:t>
            </a:fld>
            <a:endParaRPr lang="en-US" altLang="en-US"/>
          </a:p>
        </p:txBody>
      </p:sp>
    </p:spTree>
    <p:extLst>
      <p:ext uri="{BB962C8B-B14F-4D97-AF65-F5344CB8AC3E}">
        <p14:creationId xmlns:p14="http://schemas.microsoft.com/office/powerpoint/2010/main" val="15091173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a:extLst>
              <a:ext uri="{FF2B5EF4-FFF2-40B4-BE49-F238E27FC236}">
                <a16:creationId xmlns:a16="http://schemas.microsoft.com/office/drawing/2014/main" id="{CFC924C3-4002-A904-DE82-7670B13B3DEB}"/>
              </a:ext>
            </a:extLst>
          </p:cNvPr>
          <p:cNvSpPr>
            <a:spLocks noGrp="1"/>
          </p:cNvSpPr>
          <p:nvPr>
            <p:ph type="dt" sz="half" idx="10"/>
          </p:nvPr>
        </p:nvSpPr>
        <p:spPr/>
        <p:txBody>
          <a:bodyPr/>
          <a:lstStyle>
            <a:lvl1pPr>
              <a:defRPr/>
            </a:lvl1pPr>
          </a:lstStyle>
          <a:p>
            <a:pPr>
              <a:defRPr/>
            </a:pPr>
            <a:fld id="{66D05BBB-23C1-4A55-8038-CED25F4D4417}" type="datetimeFigureOut">
              <a:rPr lang="en-US"/>
              <a:pPr>
                <a:defRPr/>
              </a:pPr>
              <a:t>8/27/2025</a:t>
            </a:fld>
            <a:endParaRPr lang="en-US"/>
          </a:p>
        </p:txBody>
      </p:sp>
      <p:sp>
        <p:nvSpPr>
          <p:cNvPr id="4" name="Footer Placeholder 4">
            <a:extLst>
              <a:ext uri="{FF2B5EF4-FFF2-40B4-BE49-F238E27FC236}">
                <a16:creationId xmlns:a16="http://schemas.microsoft.com/office/drawing/2014/main" id="{9EF0F9BF-56E6-4536-6E4F-CB5409AEA33E}"/>
              </a:ext>
            </a:extLst>
          </p:cNvPr>
          <p:cNvSpPr>
            <a:spLocks noGrp="1"/>
          </p:cNvSpPr>
          <p:nvPr>
            <p:ph type="ftr" sz="quarter" idx="11"/>
          </p:nvPr>
        </p:nvSpPr>
        <p:spPr/>
        <p:txBody>
          <a:bodyPr/>
          <a:lstStyle>
            <a:lvl1pPr>
              <a:defRPr/>
            </a:lvl1pPr>
          </a:lstStyle>
          <a:p>
            <a:pPr>
              <a:defRPr/>
            </a:pPr>
            <a:endParaRPr lang="en-US"/>
          </a:p>
        </p:txBody>
      </p:sp>
      <p:sp>
        <p:nvSpPr>
          <p:cNvPr id="5" name="Slide Number Placeholder 5">
            <a:extLst>
              <a:ext uri="{FF2B5EF4-FFF2-40B4-BE49-F238E27FC236}">
                <a16:creationId xmlns:a16="http://schemas.microsoft.com/office/drawing/2014/main" id="{4EE3E7B0-11CC-3083-BE4B-ED57F711CA2A}"/>
              </a:ext>
            </a:extLst>
          </p:cNvPr>
          <p:cNvSpPr>
            <a:spLocks noGrp="1"/>
          </p:cNvSpPr>
          <p:nvPr>
            <p:ph type="sldNum" sz="quarter" idx="12"/>
          </p:nvPr>
        </p:nvSpPr>
        <p:spPr/>
        <p:txBody>
          <a:bodyPr/>
          <a:lstStyle>
            <a:lvl1pPr>
              <a:defRPr/>
            </a:lvl1pPr>
          </a:lstStyle>
          <a:p>
            <a:pPr>
              <a:defRPr/>
            </a:pPr>
            <a:fld id="{E7827FB8-E938-4909-AD32-07BC00409B0F}" type="slidenum">
              <a:rPr lang="en-US" altLang="en-US"/>
              <a:pPr>
                <a:defRPr/>
              </a:pPr>
              <a:t>‹#›</a:t>
            </a:fld>
            <a:endParaRPr lang="en-US" altLang="en-US"/>
          </a:p>
        </p:txBody>
      </p:sp>
    </p:spTree>
    <p:extLst>
      <p:ext uri="{BB962C8B-B14F-4D97-AF65-F5344CB8AC3E}">
        <p14:creationId xmlns:p14="http://schemas.microsoft.com/office/powerpoint/2010/main" val="242103832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875FBE90-F541-98F9-A275-CC09C0A0480F}"/>
              </a:ext>
            </a:extLst>
          </p:cNvPr>
          <p:cNvSpPr>
            <a:spLocks noGrp="1"/>
          </p:cNvSpPr>
          <p:nvPr>
            <p:ph type="dt" sz="half" idx="10"/>
          </p:nvPr>
        </p:nvSpPr>
        <p:spPr/>
        <p:txBody>
          <a:bodyPr/>
          <a:lstStyle>
            <a:lvl1pPr>
              <a:defRPr/>
            </a:lvl1pPr>
          </a:lstStyle>
          <a:p>
            <a:pPr>
              <a:defRPr/>
            </a:pPr>
            <a:fld id="{08CAA462-C150-43E4-95A2-34C0459B4BDA}" type="datetimeFigureOut">
              <a:rPr lang="en-US"/>
              <a:pPr>
                <a:defRPr/>
              </a:pPr>
              <a:t>8/27/2025</a:t>
            </a:fld>
            <a:endParaRPr lang="en-US"/>
          </a:p>
        </p:txBody>
      </p:sp>
      <p:sp>
        <p:nvSpPr>
          <p:cNvPr id="3" name="Footer Placeholder 4">
            <a:extLst>
              <a:ext uri="{FF2B5EF4-FFF2-40B4-BE49-F238E27FC236}">
                <a16:creationId xmlns:a16="http://schemas.microsoft.com/office/drawing/2014/main" id="{06B21232-23AC-4AD8-1CB5-A02DEDD387E1}"/>
              </a:ext>
            </a:extLst>
          </p:cNvPr>
          <p:cNvSpPr>
            <a:spLocks noGrp="1"/>
          </p:cNvSpPr>
          <p:nvPr>
            <p:ph type="ftr" sz="quarter" idx="11"/>
          </p:nvPr>
        </p:nvSpPr>
        <p:spPr/>
        <p:txBody>
          <a:bodyPr/>
          <a:lstStyle>
            <a:lvl1pPr>
              <a:defRPr/>
            </a:lvl1pPr>
          </a:lstStyle>
          <a:p>
            <a:pPr>
              <a:defRPr/>
            </a:pPr>
            <a:endParaRPr lang="en-US"/>
          </a:p>
        </p:txBody>
      </p:sp>
      <p:sp>
        <p:nvSpPr>
          <p:cNvPr id="4" name="Slide Number Placeholder 5">
            <a:extLst>
              <a:ext uri="{FF2B5EF4-FFF2-40B4-BE49-F238E27FC236}">
                <a16:creationId xmlns:a16="http://schemas.microsoft.com/office/drawing/2014/main" id="{60E33677-4E1C-EEEC-8C79-153EE68043E1}"/>
              </a:ext>
            </a:extLst>
          </p:cNvPr>
          <p:cNvSpPr>
            <a:spLocks noGrp="1"/>
          </p:cNvSpPr>
          <p:nvPr>
            <p:ph type="sldNum" sz="quarter" idx="12"/>
          </p:nvPr>
        </p:nvSpPr>
        <p:spPr/>
        <p:txBody>
          <a:bodyPr/>
          <a:lstStyle>
            <a:lvl1pPr>
              <a:defRPr/>
            </a:lvl1pPr>
          </a:lstStyle>
          <a:p>
            <a:pPr>
              <a:defRPr/>
            </a:pPr>
            <a:fld id="{59A569B1-5228-43A7-BFED-5054BF90ABA1}" type="slidenum">
              <a:rPr lang="en-US" altLang="en-US"/>
              <a:pPr>
                <a:defRPr/>
              </a:pPr>
              <a:t>‹#›</a:t>
            </a:fld>
            <a:endParaRPr lang="en-US" altLang="en-US"/>
          </a:p>
        </p:txBody>
      </p:sp>
    </p:spTree>
    <p:extLst>
      <p:ext uri="{BB962C8B-B14F-4D97-AF65-F5344CB8AC3E}">
        <p14:creationId xmlns:p14="http://schemas.microsoft.com/office/powerpoint/2010/main" val="41674726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a:extLst>
              <a:ext uri="{FF2B5EF4-FFF2-40B4-BE49-F238E27FC236}">
                <a16:creationId xmlns:a16="http://schemas.microsoft.com/office/drawing/2014/main" id="{DB9CC88D-DA0B-E891-267E-97859899CA28}"/>
              </a:ext>
            </a:extLst>
          </p:cNvPr>
          <p:cNvSpPr>
            <a:spLocks noGrp="1"/>
          </p:cNvSpPr>
          <p:nvPr>
            <p:ph type="dt" sz="half" idx="10"/>
          </p:nvPr>
        </p:nvSpPr>
        <p:spPr/>
        <p:txBody>
          <a:bodyPr/>
          <a:lstStyle>
            <a:lvl1pPr>
              <a:defRPr/>
            </a:lvl1pPr>
          </a:lstStyle>
          <a:p>
            <a:pPr>
              <a:defRPr/>
            </a:pPr>
            <a:fld id="{6C6CFC45-6066-48E4-B9A4-82FAC31AA543}" type="datetimeFigureOut">
              <a:rPr lang="en-US"/>
              <a:pPr>
                <a:defRPr/>
              </a:pPr>
              <a:t>8/27/2025</a:t>
            </a:fld>
            <a:endParaRPr lang="en-US"/>
          </a:p>
        </p:txBody>
      </p:sp>
      <p:sp>
        <p:nvSpPr>
          <p:cNvPr id="6" name="Footer Placeholder 4">
            <a:extLst>
              <a:ext uri="{FF2B5EF4-FFF2-40B4-BE49-F238E27FC236}">
                <a16:creationId xmlns:a16="http://schemas.microsoft.com/office/drawing/2014/main" id="{E1F2E76E-08EA-429A-15AE-ABD3E6296159}"/>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E89DC07C-5A32-8788-25A9-4246984AE46C}"/>
              </a:ext>
            </a:extLst>
          </p:cNvPr>
          <p:cNvSpPr>
            <a:spLocks noGrp="1"/>
          </p:cNvSpPr>
          <p:nvPr>
            <p:ph type="sldNum" sz="quarter" idx="12"/>
          </p:nvPr>
        </p:nvSpPr>
        <p:spPr/>
        <p:txBody>
          <a:bodyPr/>
          <a:lstStyle>
            <a:lvl1pPr>
              <a:defRPr/>
            </a:lvl1pPr>
          </a:lstStyle>
          <a:p>
            <a:pPr>
              <a:defRPr/>
            </a:pPr>
            <a:fld id="{18618F3A-44A9-4A97-8765-A9C02B4B8021}" type="slidenum">
              <a:rPr lang="en-US" altLang="en-US"/>
              <a:pPr>
                <a:defRPr/>
              </a:pPr>
              <a:t>‹#›</a:t>
            </a:fld>
            <a:endParaRPr lang="en-US" altLang="en-US"/>
          </a:p>
        </p:txBody>
      </p:sp>
    </p:spTree>
    <p:extLst>
      <p:ext uri="{BB962C8B-B14F-4D97-AF65-F5344CB8AC3E}">
        <p14:creationId xmlns:p14="http://schemas.microsoft.com/office/powerpoint/2010/main" val="76942667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a:extLst>
              <a:ext uri="{FF2B5EF4-FFF2-40B4-BE49-F238E27FC236}">
                <a16:creationId xmlns:a16="http://schemas.microsoft.com/office/drawing/2014/main" id="{F9EDBA89-28B4-2BDB-D28D-42A18B2C9DFA}"/>
              </a:ext>
            </a:extLst>
          </p:cNvPr>
          <p:cNvSpPr>
            <a:spLocks noGrp="1"/>
          </p:cNvSpPr>
          <p:nvPr>
            <p:ph type="dt" sz="half" idx="10"/>
          </p:nvPr>
        </p:nvSpPr>
        <p:spPr/>
        <p:txBody>
          <a:bodyPr/>
          <a:lstStyle>
            <a:lvl1pPr>
              <a:defRPr/>
            </a:lvl1pPr>
          </a:lstStyle>
          <a:p>
            <a:pPr>
              <a:defRPr/>
            </a:pPr>
            <a:fld id="{E922B27B-95E9-4697-ADBC-14457D5FE4CE}" type="datetimeFigureOut">
              <a:rPr lang="en-US"/>
              <a:pPr>
                <a:defRPr/>
              </a:pPr>
              <a:t>8/27/2025</a:t>
            </a:fld>
            <a:endParaRPr lang="en-US"/>
          </a:p>
        </p:txBody>
      </p:sp>
      <p:sp>
        <p:nvSpPr>
          <p:cNvPr id="6" name="Footer Placeholder 4">
            <a:extLst>
              <a:ext uri="{FF2B5EF4-FFF2-40B4-BE49-F238E27FC236}">
                <a16:creationId xmlns:a16="http://schemas.microsoft.com/office/drawing/2014/main" id="{B10348CC-604B-31E0-89C1-73C6465823F5}"/>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30F27A22-6E41-72DA-7DD0-81EEFD4B08E8}"/>
              </a:ext>
            </a:extLst>
          </p:cNvPr>
          <p:cNvSpPr>
            <a:spLocks noGrp="1"/>
          </p:cNvSpPr>
          <p:nvPr>
            <p:ph type="sldNum" sz="quarter" idx="12"/>
          </p:nvPr>
        </p:nvSpPr>
        <p:spPr/>
        <p:txBody>
          <a:bodyPr/>
          <a:lstStyle>
            <a:lvl1pPr>
              <a:defRPr/>
            </a:lvl1pPr>
          </a:lstStyle>
          <a:p>
            <a:pPr>
              <a:defRPr/>
            </a:pPr>
            <a:fld id="{84531FF6-F2C9-4A09-923D-14AFF45D9D4E}" type="slidenum">
              <a:rPr lang="en-US" altLang="en-US"/>
              <a:pPr>
                <a:defRPr/>
              </a:pPr>
              <a:t>‹#›</a:t>
            </a:fld>
            <a:endParaRPr lang="en-US" altLang="en-US"/>
          </a:p>
        </p:txBody>
      </p:sp>
    </p:spTree>
    <p:extLst>
      <p:ext uri="{BB962C8B-B14F-4D97-AF65-F5344CB8AC3E}">
        <p14:creationId xmlns:p14="http://schemas.microsoft.com/office/powerpoint/2010/main" val="277167265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DEADA">
            <a:alpha val="25098"/>
          </a:srgbClr>
        </a:solidFill>
        <a:effectLst/>
      </p:bgPr>
    </p:bg>
    <p:spTree>
      <p:nvGrpSpPr>
        <p:cNvPr id="1" name=""/>
        <p:cNvGrpSpPr/>
        <p:nvPr/>
      </p:nvGrpSpPr>
      <p:grpSpPr>
        <a:xfrm>
          <a:off x="0" y="0"/>
          <a:ext cx="0" cy="0"/>
          <a:chOff x="0" y="0"/>
          <a:chExt cx="0" cy="0"/>
        </a:xfrm>
      </p:grpSpPr>
      <p:sp>
        <p:nvSpPr>
          <p:cNvPr id="1026" name="Title Placeholder 1">
            <a:extLst>
              <a:ext uri="{FF2B5EF4-FFF2-40B4-BE49-F238E27FC236}">
                <a16:creationId xmlns:a16="http://schemas.microsoft.com/office/drawing/2014/main" id="{221C9420-63FC-E74E-D122-3EF1AF42DFA2}"/>
              </a:ext>
            </a:extLst>
          </p:cNvPr>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Text Placeholder 2">
            <a:extLst>
              <a:ext uri="{FF2B5EF4-FFF2-40B4-BE49-F238E27FC236}">
                <a16:creationId xmlns:a16="http://schemas.microsoft.com/office/drawing/2014/main" id="{3D9188E6-A7E1-7CBB-49CC-AFEA54827B73}"/>
              </a:ext>
            </a:extLst>
          </p:cNvPr>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a:extLst>
              <a:ext uri="{FF2B5EF4-FFF2-40B4-BE49-F238E27FC236}">
                <a16:creationId xmlns:a16="http://schemas.microsoft.com/office/drawing/2014/main" id="{0F74E6A1-0936-B6DA-9ED6-E4A4CCDF6E7D}"/>
              </a:ext>
            </a:extLst>
          </p:cNvPr>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eaLnBrk="1" fontAlgn="auto" hangingPunct="1">
              <a:spcBef>
                <a:spcPts val="0"/>
              </a:spcBef>
              <a:spcAft>
                <a:spcPts val="0"/>
              </a:spcAft>
              <a:defRPr sz="1200">
                <a:solidFill>
                  <a:schemeClr val="tx1">
                    <a:tint val="75000"/>
                  </a:schemeClr>
                </a:solidFill>
                <a:latin typeface="+mn-lt"/>
                <a:cs typeface="+mn-cs"/>
              </a:defRPr>
            </a:lvl1pPr>
          </a:lstStyle>
          <a:p>
            <a:pPr>
              <a:defRPr/>
            </a:pPr>
            <a:fld id="{3D807531-E190-4ED9-9773-7D6D25766F54}" type="datetimeFigureOut">
              <a:rPr lang="en-US"/>
              <a:pPr>
                <a:defRPr/>
              </a:pPr>
              <a:t>8/27/2025</a:t>
            </a:fld>
            <a:endParaRPr lang="en-US"/>
          </a:p>
        </p:txBody>
      </p:sp>
      <p:sp>
        <p:nvSpPr>
          <p:cNvPr id="5" name="Footer Placeholder 4">
            <a:extLst>
              <a:ext uri="{FF2B5EF4-FFF2-40B4-BE49-F238E27FC236}">
                <a16:creationId xmlns:a16="http://schemas.microsoft.com/office/drawing/2014/main" id="{5E6FEC47-C225-CB5E-2358-9049FA352F29}"/>
              </a:ext>
            </a:extLst>
          </p:cNvPr>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schemeClr val="tx1">
                    <a:tint val="75000"/>
                  </a:schemeClr>
                </a:solidFill>
                <a:latin typeface="+mn-lt"/>
                <a:cs typeface="+mn-cs"/>
              </a:defRPr>
            </a:lvl1pPr>
          </a:lstStyle>
          <a:p>
            <a:pPr>
              <a:defRPr/>
            </a:pPr>
            <a:endParaRPr lang="en-US"/>
          </a:p>
        </p:txBody>
      </p:sp>
      <p:sp>
        <p:nvSpPr>
          <p:cNvPr id="6" name="Slide Number Placeholder 5">
            <a:extLst>
              <a:ext uri="{FF2B5EF4-FFF2-40B4-BE49-F238E27FC236}">
                <a16:creationId xmlns:a16="http://schemas.microsoft.com/office/drawing/2014/main" id="{75038DA2-2A57-1BB8-482D-2427BA7DB2E0}"/>
              </a:ext>
            </a:extLst>
          </p:cNvPr>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rgbClr val="898989"/>
                </a:solidFill>
              </a:defRPr>
            </a:lvl1pPr>
          </a:lstStyle>
          <a:p>
            <a:pPr>
              <a:defRPr/>
            </a:pPr>
            <a:fld id="{A4C94F0D-B84F-46D7-BB43-0D2818E23E73}"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2.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1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3.xml"/><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1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8" Type="http://schemas.microsoft.com/office/2007/relationships/diagramDrawing" Target="../diagrams/drawing2.xml"/><Relationship Id="rId3" Type="http://schemas.openxmlformats.org/officeDocument/2006/relationships/image" Target="../media/image1.png"/><Relationship Id="rId7" Type="http://schemas.openxmlformats.org/officeDocument/2006/relationships/diagramColors" Target="../diagrams/colors2.xml"/><Relationship Id="rId2" Type="http://schemas.openxmlformats.org/officeDocument/2006/relationships/notesSlide" Target="../notesSlides/notesSlide24.xml"/><Relationship Id="rId1" Type="http://schemas.openxmlformats.org/officeDocument/2006/relationships/slideLayout" Target="../slideLayouts/slideLayout2.xml"/><Relationship Id="rId6" Type="http://schemas.openxmlformats.org/officeDocument/2006/relationships/diagramQuickStyle" Target="../diagrams/quickStyle2.xml"/><Relationship Id="rId5" Type="http://schemas.openxmlformats.org/officeDocument/2006/relationships/diagramLayout" Target="../diagrams/layout2.xml"/><Relationship Id="rId4" Type="http://schemas.openxmlformats.org/officeDocument/2006/relationships/diagramData" Target="../diagrams/data2.xml"/></Relationships>
</file>

<file path=ppt/slides/_rels/slide2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hyperlink" Target="https://app.leg.wa.gov/RCW/default.aspx?cite=43.185C.050" TargetMode="External"/></Relationships>
</file>

<file path=ppt/slides/_rels/slide5.xml.rels><?xml version="1.0" encoding="UTF-8" standalone="yes"?>
<Relationships xmlns="http://schemas.openxmlformats.org/package/2006/relationships"><Relationship Id="rId8" Type="http://schemas.microsoft.com/office/2007/relationships/diagramDrawing" Target="../diagrams/drawing1.xml"/><Relationship Id="rId3" Type="http://schemas.openxmlformats.org/officeDocument/2006/relationships/image" Target="../media/image1.png"/><Relationship Id="rId7" Type="http://schemas.openxmlformats.org/officeDocument/2006/relationships/diagramColors" Target="../diagrams/colors1.xml"/><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diagramQuickStyle" Target="../diagrams/quickStyle1.xml"/><Relationship Id="rId5" Type="http://schemas.openxmlformats.org/officeDocument/2006/relationships/diagramLayout" Target="../diagrams/layout1.xml"/><Relationship Id="rId4" Type="http://schemas.openxmlformats.org/officeDocument/2006/relationships/diagramData" Target="../diagrams/data1.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8" name="Straight Connector 7">
            <a:extLst>
              <a:ext uri="{FF2B5EF4-FFF2-40B4-BE49-F238E27FC236}">
                <a16:creationId xmlns:a16="http://schemas.microsoft.com/office/drawing/2014/main" id="{1ED63DBF-8440-DF14-53F4-B0B117C3510E}"/>
              </a:ext>
            </a:extLst>
          </p:cNvPr>
          <p:cNvCxnSpPr/>
          <p:nvPr/>
        </p:nvCxnSpPr>
        <p:spPr>
          <a:xfrm>
            <a:off x="228600" y="6629400"/>
            <a:ext cx="8915400" cy="0"/>
          </a:xfrm>
          <a:prstGeom prst="line">
            <a:avLst/>
          </a:prstGeom>
          <a:ln w="76200">
            <a:solidFill>
              <a:schemeClr val="tx2">
                <a:lumMod val="40000"/>
                <a:lumOff val="60000"/>
              </a:schemeClr>
            </a:solidFill>
          </a:ln>
        </p:spPr>
        <p:style>
          <a:lnRef idx="1">
            <a:schemeClr val="accent1"/>
          </a:lnRef>
          <a:fillRef idx="0">
            <a:schemeClr val="accent1"/>
          </a:fillRef>
          <a:effectRef idx="0">
            <a:schemeClr val="accent1"/>
          </a:effectRef>
          <a:fontRef idx="minor">
            <a:schemeClr val="tx1"/>
          </a:fontRef>
        </p:style>
      </p:cxnSp>
      <p:sp>
        <p:nvSpPr>
          <p:cNvPr id="4099" name="Subtitle 2">
            <a:extLst>
              <a:ext uri="{FF2B5EF4-FFF2-40B4-BE49-F238E27FC236}">
                <a16:creationId xmlns:a16="http://schemas.microsoft.com/office/drawing/2014/main" id="{F42E29C2-2BF7-DA1B-1CC3-E45E1CF3B1EA}"/>
              </a:ext>
            </a:extLst>
          </p:cNvPr>
          <p:cNvSpPr>
            <a:spLocks noGrp="1"/>
          </p:cNvSpPr>
          <p:nvPr>
            <p:ph type="subTitle" idx="1"/>
          </p:nvPr>
        </p:nvSpPr>
        <p:spPr>
          <a:xfrm>
            <a:off x="1409700" y="4686300"/>
            <a:ext cx="6324600" cy="1524000"/>
          </a:xfrm>
        </p:spPr>
        <p:txBody>
          <a:bodyPr/>
          <a:lstStyle/>
          <a:p>
            <a:pPr algn="l" eaLnBrk="1" hangingPunct="1">
              <a:spcBef>
                <a:spcPct val="0"/>
              </a:spcBef>
            </a:pPr>
            <a:r>
              <a:rPr lang="en-US" altLang="en-US" sz="2400">
                <a:solidFill>
                  <a:schemeClr val="tx2"/>
                </a:solidFill>
                <a:latin typeface="Franklin Gothic Book" panose="020B0503020102020204" pitchFamily="34" charset="0"/>
              </a:rPr>
              <a:t>August 27</a:t>
            </a:r>
            <a:r>
              <a:rPr lang="en-US" altLang="en-US" sz="2400" baseline="30000">
                <a:solidFill>
                  <a:schemeClr val="tx2"/>
                </a:solidFill>
                <a:latin typeface="Franklin Gothic Book" panose="020B0503020102020204" pitchFamily="34" charset="0"/>
              </a:rPr>
              <a:t>th</a:t>
            </a:r>
            <a:r>
              <a:rPr lang="en-US" altLang="en-US" sz="2400">
                <a:solidFill>
                  <a:schemeClr val="tx2"/>
                </a:solidFill>
                <a:latin typeface="Franklin Gothic Book" panose="020B0503020102020204" pitchFamily="34" charset="0"/>
              </a:rPr>
              <a:t>, 2025</a:t>
            </a:r>
          </a:p>
          <a:p>
            <a:pPr algn="l" eaLnBrk="1" hangingPunct="1">
              <a:spcBef>
                <a:spcPct val="0"/>
              </a:spcBef>
            </a:pPr>
            <a:endParaRPr lang="en-US" altLang="en-US" sz="2400">
              <a:solidFill>
                <a:schemeClr val="tx2"/>
              </a:solidFill>
              <a:latin typeface="Franklin Gothic Book" panose="020B0503020102020204" pitchFamily="34" charset="0"/>
            </a:endParaRPr>
          </a:p>
          <a:p>
            <a:pPr algn="l" eaLnBrk="1" hangingPunct="1">
              <a:spcBef>
                <a:spcPct val="0"/>
              </a:spcBef>
            </a:pPr>
            <a:r>
              <a:rPr lang="en-US" altLang="en-US" sz="1800">
                <a:solidFill>
                  <a:schemeClr val="tx2"/>
                </a:solidFill>
                <a:latin typeface="Franklin Gothic Book" panose="020B0503020102020204" pitchFamily="34" charset="0"/>
              </a:rPr>
              <a:t>Madeleine Anthony &amp; Megan Starr </a:t>
            </a:r>
          </a:p>
          <a:p>
            <a:pPr algn="l" eaLnBrk="1" hangingPunct="1">
              <a:spcBef>
                <a:spcPct val="0"/>
              </a:spcBef>
            </a:pPr>
            <a:r>
              <a:rPr lang="en-US" altLang="en-US" sz="1800">
                <a:solidFill>
                  <a:schemeClr val="tx2"/>
                </a:solidFill>
                <a:latin typeface="Franklin Gothic Book" panose="020B0503020102020204" pitchFamily="34" charset="0"/>
              </a:rPr>
              <a:t>Housing &amp; Community Services</a:t>
            </a:r>
          </a:p>
          <a:p>
            <a:pPr algn="l" eaLnBrk="1" hangingPunct="1">
              <a:spcBef>
                <a:spcPct val="0"/>
              </a:spcBef>
            </a:pPr>
            <a:r>
              <a:rPr lang="en-US" altLang="en-US" sz="1800">
                <a:solidFill>
                  <a:schemeClr val="tx2"/>
                </a:solidFill>
                <a:latin typeface="Franklin Gothic Book" panose="020B0503020102020204" pitchFamily="34" charset="0"/>
              </a:rPr>
              <a:t>Skagit County Public Health</a:t>
            </a:r>
          </a:p>
        </p:txBody>
      </p:sp>
      <p:sp>
        <p:nvSpPr>
          <p:cNvPr id="4" name="Rectangle 3">
            <a:extLst>
              <a:ext uri="{FF2B5EF4-FFF2-40B4-BE49-F238E27FC236}">
                <a16:creationId xmlns:a16="http://schemas.microsoft.com/office/drawing/2014/main" id="{D5B5D69F-7ED3-1513-D6E2-C2F5ADB4E9EA}"/>
              </a:ext>
            </a:extLst>
          </p:cNvPr>
          <p:cNvSpPr/>
          <p:nvPr/>
        </p:nvSpPr>
        <p:spPr>
          <a:xfrm>
            <a:off x="152400" y="-76200"/>
            <a:ext cx="838200" cy="70104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pic>
        <p:nvPicPr>
          <p:cNvPr id="4101" name="Picture 4">
            <a:extLst>
              <a:ext uri="{FF2B5EF4-FFF2-40B4-BE49-F238E27FC236}">
                <a16:creationId xmlns:a16="http://schemas.microsoft.com/office/drawing/2014/main" id="{B2C2B7C4-F830-FDF0-4C42-8B6D23DCE244}"/>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0" y="5638800"/>
            <a:ext cx="11430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4" name="Title 1">
            <a:extLst>
              <a:ext uri="{FF2B5EF4-FFF2-40B4-BE49-F238E27FC236}">
                <a16:creationId xmlns:a16="http://schemas.microsoft.com/office/drawing/2014/main" id="{3A4D28BA-3637-D56C-B9CD-D484640CBEE9}"/>
              </a:ext>
            </a:extLst>
          </p:cNvPr>
          <p:cNvSpPr txBox="1">
            <a:spLocks/>
          </p:cNvSpPr>
          <p:nvPr/>
        </p:nvSpPr>
        <p:spPr>
          <a:xfrm>
            <a:off x="990600" y="2767013"/>
            <a:ext cx="8534400" cy="814387"/>
          </a:xfrm>
          <a:prstGeom prst="rect">
            <a:avLst/>
          </a:prstGeom>
        </p:spPr>
        <p:txBody>
          <a:bodyPr anchor="ct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fontAlgn="auto">
              <a:spcAft>
                <a:spcPts val="0"/>
              </a:spcAft>
              <a:defRPr/>
            </a:pPr>
            <a:r>
              <a:rPr lang="en-US" sz="4650" dirty="0">
                <a:latin typeface="Franklin Gothic Medium" panose="020B0603020102020204" pitchFamily="34" charset="0"/>
              </a:rPr>
              <a:t>5-year Homeless Housing Plan</a:t>
            </a:r>
          </a:p>
          <a:p>
            <a:pPr algn="l" fontAlgn="auto">
              <a:spcAft>
                <a:spcPts val="0"/>
              </a:spcAft>
              <a:defRPr/>
            </a:pPr>
            <a:r>
              <a:rPr lang="en-US" sz="3200" dirty="0">
                <a:latin typeface="Franklin Gothic Medium" panose="020B0603020102020204" pitchFamily="34" charset="0"/>
              </a:rPr>
              <a:t>2025-2030</a:t>
            </a:r>
          </a:p>
        </p:txBody>
      </p:sp>
      <p:sp>
        <p:nvSpPr>
          <p:cNvPr id="15" name="Text Placeholder 2">
            <a:extLst>
              <a:ext uri="{FF2B5EF4-FFF2-40B4-BE49-F238E27FC236}">
                <a16:creationId xmlns:a16="http://schemas.microsoft.com/office/drawing/2014/main" id="{793975A3-1B63-4790-15D9-F22C5231F348}"/>
              </a:ext>
            </a:extLst>
          </p:cNvPr>
          <p:cNvSpPr txBox="1">
            <a:spLocks/>
          </p:cNvSpPr>
          <p:nvPr/>
        </p:nvSpPr>
        <p:spPr>
          <a:xfrm>
            <a:off x="952500" y="1789113"/>
            <a:ext cx="7848600" cy="1500187"/>
          </a:xfrm>
          <a:prstGeom prst="rect">
            <a:avLst/>
          </a:prstGeom>
        </p:spPr>
        <p:txBody>
          <a:bodyPr>
            <a:normAutofit/>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l" fontAlgn="auto">
              <a:spcAft>
                <a:spcPts val="0"/>
              </a:spcAft>
              <a:defRPr/>
            </a:pPr>
            <a:r>
              <a:rPr lang="en-US" sz="4000" dirty="0">
                <a:solidFill>
                  <a:schemeClr val="bg1">
                    <a:lumMod val="50000"/>
                  </a:schemeClr>
                </a:solidFill>
                <a:latin typeface="Franklin Gothic Book" panose="020B0503020102020204" pitchFamily="34" charset="0"/>
              </a:rPr>
              <a:t>Skagit County</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5FF3AE17-2166-754A-73D9-89DF2F1485E6}"/>
              </a:ext>
            </a:extLst>
          </p:cNvPr>
          <p:cNvSpPr/>
          <p:nvPr/>
        </p:nvSpPr>
        <p:spPr>
          <a:xfrm>
            <a:off x="5181600" y="3373438"/>
            <a:ext cx="3876675" cy="2797175"/>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altLang="en-US" sz="2400" b="1" dirty="0">
                <a:solidFill>
                  <a:schemeClr val="tx2">
                    <a:lumMod val="75000"/>
                  </a:schemeClr>
                </a:solidFill>
              </a:rPr>
              <a:t>Youth-Specific Gaps</a:t>
            </a:r>
          </a:p>
          <a:p>
            <a:pPr algn="ctr">
              <a:defRPr/>
            </a:pPr>
            <a:endParaRPr lang="en-US" altLang="en-US" dirty="0">
              <a:solidFill>
                <a:schemeClr val="tx2">
                  <a:lumMod val="75000"/>
                </a:schemeClr>
              </a:solidFill>
            </a:endParaRPr>
          </a:p>
          <a:p>
            <a:pPr marL="285750" indent="-285750">
              <a:buFont typeface="Arial" panose="020B0604020202020204" pitchFamily="34" charset="0"/>
              <a:buChar char="•"/>
              <a:defRPr/>
            </a:pPr>
            <a:r>
              <a:rPr lang="en-US" altLang="en-US" dirty="0">
                <a:solidFill>
                  <a:schemeClr val="tx2">
                    <a:lumMod val="75000"/>
                  </a:schemeClr>
                </a:solidFill>
              </a:rPr>
              <a:t>Need on-site transitional housing with 24/7 supports</a:t>
            </a:r>
          </a:p>
          <a:p>
            <a:pPr marL="285750" indent="-285750">
              <a:buFont typeface="Arial" panose="020B0604020202020204" pitchFamily="34" charset="0"/>
              <a:buChar char="•"/>
              <a:defRPr/>
            </a:pPr>
            <a:r>
              <a:rPr lang="en-US" altLang="en-US" dirty="0">
                <a:solidFill>
                  <a:schemeClr val="tx2">
                    <a:lumMod val="75000"/>
                  </a:schemeClr>
                </a:solidFill>
              </a:rPr>
              <a:t>Expand Coordinated Entry access to unaccompanied minors</a:t>
            </a:r>
          </a:p>
          <a:p>
            <a:pPr marL="285750" indent="-285750">
              <a:buFont typeface="Arial" panose="020B0604020202020204" pitchFamily="34" charset="0"/>
              <a:buChar char="•"/>
              <a:defRPr/>
            </a:pPr>
            <a:r>
              <a:rPr lang="en-US" altLang="en-US" dirty="0">
                <a:solidFill>
                  <a:schemeClr val="tx2">
                    <a:lumMod val="75000"/>
                  </a:schemeClr>
                </a:solidFill>
              </a:rPr>
              <a:t>Encourage collaboration between youth- and adult-serving providers</a:t>
            </a:r>
          </a:p>
        </p:txBody>
      </p:sp>
      <p:sp>
        <p:nvSpPr>
          <p:cNvPr id="13" name="Oval 12">
            <a:extLst>
              <a:ext uri="{FF2B5EF4-FFF2-40B4-BE49-F238E27FC236}">
                <a16:creationId xmlns:a16="http://schemas.microsoft.com/office/drawing/2014/main" id="{9CDEB0E3-CAD0-9E95-961C-67BEE3ABBDFE}"/>
              </a:ext>
            </a:extLst>
          </p:cNvPr>
          <p:cNvSpPr/>
          <p:nvPr/>
        </p:nvSpPr>
        <p:spPr>
          <a:xfrm>
            <a:off x="5410200" y="1143000"/>
            <a:ext cx="3505200" cy="2144713"/>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7" name="Rectangle 6">
            <a:extLst>
              <a:ext uri="{FF2B5EF4-FFF2-40B4-BE49-F238E27FC236}">
                <a16:creationId xmlns:a16="http://schemas.microsoft.com/office/drawing/2014/main" id="{8444D7BB-9516-3A1E-D230-CCF8D45B5D2B}"/>
              </a:ext>
            </a:extLst>
          </p:cNvPr>
          <p:cNvSpPr/>
          <p:nvPr/>
        </p:nvSpPr>
        <p:spPr>
          <a:xfrm>
            <a:off x="1219200" y="1255713"/>
            <a:ext cx="3876675" cy="4916487"/>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sp>
        <p:nvSpPr>
          <p:cNvPr id="6" name="Rectangle 5">
            <a:extLst>
              <a:ext uri="{FF2B5EF4-FFF2-40B4-BE49-F238E27FC236}">
                <a16:creationId xmlns:a16="http://schemas.microsoft.com/office/drawing/2014/main" id="{6D96189A-F4FB-1CF5-6E72-AC32990C86B1}"/>
              </a:ext>
            </a:extLst>
          </p:cNvPr>
          <p:cNvSpPr/>
          <p:nvPr/>
        </p:nvSpPr>
        <p:spPr>
          <a:xfrm>
            <a:off x="152400" y="-76200"/>
            <a:ext cx="838200" cy="70104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pic>
        <p:nvPicPr>
          <p:cNvPr id="22534" name="Picture 4">
            <a:extLst>
              <a:ext uri="{FF2B5EF4-FFF2-40B4-BE49-F238E27FC236}">
                <a16:creationId xmlns:a16="http://schemas.microsoft.com/office/drawing/2014/main" id="{CCF158E3-2BC8-1A05-BBD8-BA9FEE910DE1}"/>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0" y="5638800"/>
            <a:ext cx="11430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2535" name="TextBox 1">
            <a:extLst>
              <a:ext uri="{FF2B5EF4-FFF2-40B4-BE49-F238E27FC236}">
                <a16:creationId xmlns:a16="http://schemas.microsoft.com/office/drawing/2014/main" id="{B4D63E51-FF30-5380-BFD9-66AF3EB04490}"/>
              </a:ext>
            </a:extLst>
          </p:cNvPr>
          <p:cNvSpPr txBox="1">
            <a:spLocks noChangeArrowheads="1"/>
          </p:cNvSpPr>
          <p:nvPr/>
        </p:nvSpPr>
        <p:spPr bwMode="auto">
          <a:xfrm>
            <a:off x="1143000" y="152400"/>
            <a:ext cx="7686675" cy="954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a:spcBef>
                <a:spcPct val="0"/>
              </a:spcBef>
              <a:buFontTx/>
              <a:buNone/>
            </a:pPr>
            <a:r>
              <a:rPr lang="en-US" altLang="en-US" sz="2800" b="1">
                <a:latin typeface="Franklin Gothic Medium" panose="020B0603020102020204" pitchFamily="34" charset="0"/>
              </a:rPr>
              <a:t>Leadership &amp; Supervisor Survey</a:t>
            </a:r>
          </a:p>
          <a:p>
            <a:pPr algn="ctr">
              <a:spcBef>
                <a:spcPct val="0"/>
              </a:spcBef>
              <a:buFontTx/>
              <a:buNone/>
            </a:pPr>
            <a:r>
              <a:rPr lang="en-US" altLang="en-US" sz="2800" b="1">
                <a:latin typeface="Franklin Gothic Medium" panose="020B0603020102020204" pitchFamily="34" charset="0"/>
              </a:rPr>
              <a:t>Key  Findings</a:t>
            </a:r>
          </a:p>
        </p:txBody>
      </p:sp>
      <p:sp>
        <p:nvSpPr>
          <p:cNvPr id="22536" name="TextBox 1">
            <a:extLst>
              <a:ext uri="{FF2B5EF4-FFF2-40B4-BE49-F238E27FC236}">
                <a16:creationId xmlns:a16="http://schemas.microsoft.com/office/drawing/2014/main" id="{048961CA-9D7A-61B3-7A5B-C02776821CCE}"/>
              </a:ext>
            </a:extLst>
          </p:cNvPr>
          <p:cNvSpPr txBox="1">
            <a:spLocks noChangeArrowheads="1"/>
          </p:cNvSpPr>
          <p:nvPr/>
        </p:nvSpPr>
        <p:spPr bwMode="auto">
          <a:xfrm>
            <a:off x="5334000" y="1371600"/>
            <a:ext cx="3743325" cy="2308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a:spcBef>
                <a:spcPct val="0"/>
              </a:spcBef>
              <a:buFontTx/>
              <a:buNone/>
            </a:pPr>
            <a:r>
              <a:rPr lang="en-US" altLang="en-US" sz="1800" b="1">
                <a:solidFill>
                  <a:schemeClr val="bg2"/>
                </a:solidFill>
              </a:rPr>
              <a:t>Training &amp; Support</a:t>
            </a:r>
            <a:endParaRPr lang="en-US" altLang="en-US" sz="1800">
              <a:solidFill>
                <a:schemeClr val="bg2"/>
              </a:solidFill>
            </a:endParaRPr>
          </a:p>
          <a:p>
            <a:pPr algn="ctr">
              <a:spcBef>
                <a:spcPct val="0"/>
              </a:spcBef>
              <a:buFontTx/>
              <a:buNone/>
            </a:pPr>
            <a:endParaRPr lang="en-US" altLang="en-US" sz="1800">
              <a:solidFill>
                <a:schemeClr val="bg2"/>
              </a:solidFill>
            </a:endParaRPr>
          </a:p>
          <a:p>
            <a:pPr algn="ctr">
              <a:spcBef>
                <a:spcPct val="0"/>
              </a:spcBef>
              <a:buFontTx/>
              <a:buNone/>
            </a:pPr>
            <a:r>
              <a:rPr lang="en-US" altLang="en-US" sz="1800">
                <a:solidFill>
                  <a:schemeClr val="bg2"/>
                </a:solidFill>
              </a:rPr>
              <a:t>Need for ongoing, high-quality training</a:t>
            </a:r>
          </a:p>
          <a:p>
            <a:pPr algn="ctr">
              <a:spcBef>
                <a:spcPct val="0"/>
              </a:spcBef>
              <a:buFontTx/>
              <a:buNone/>
            </a:pPr>
            <a:r>
              <a:rPr lang="en-US" altLang="en-US" sz="1800">
                <a:solidFill>
                  <a:schemeClr val="bg2"/>
                </a:solidFill>
              </a:rPr>
              <a:t>Collaboration &amp; </a:t>
            </a:r>
          </a:p>
          <a:p>
            <a:pPr algn="ctr">
              <a:spcBef>
                <a:spcPct val="0"/>
              </a:spcBef>
              <a:buFontTx/>
              <a:buNone/>
            </a:pPr>
            <a:r>
              <a:rPr lang="en-US" altLang="en-US" sz="1800">
                <a:solidFill>
                  <a:schemeClr val="bg2"/>
                </a:solidFill>
              </a:rPr>
              <a:t>resource sharing</a:t>
            </a:r>
          </a:p>
          <a:p>
            <a:pPr>
              <a:spcBef>
                <a:spcPct val="0"/>
              </a:spcBef>
              <a:buFontTx/>
              <a:buNone/>
            </a:pPr>
            <a:endParaRPr lang="en-US" altLang="en-US" sz="1800" b="1"/>
          </a:p>
          <a:p>
            <a:pPr>
              <a:spcBef>
                <a:spcPct val="0"/>
              </a:spcBef>
              <a:buFontTx/>
              <a:buNone/>
            </a:pPr>
            <a:endParaRPr lang="en-US" altLang="en-US" sz="1800"/>
          </a:p>
        </p:txBody>
      </p:sp>
      <p:sp>
        <p:nvSpPr>
          <p:cNvPr id="22537" name="TextBox 1">
            <a:extLst>
              <a:ext uri="{FF2B5EF4-FFF2-40B4-BE49-F238E27FC236}">
                <a16:creationId xmlns:a16="http://schemas.microsoft.com/office/drawing/2014/main" id="{65D22A9F-E95B-C264-EF6D-DC2241BAFB30}"/>
              </a:ext>
            </a:extLst>
          </p:cNvPr>
          <p:cNvSpPr txBox="1">
            <a:spLocks noChangeArrowheads="1"/>
          </p:cNvSpPr>
          <p:nvPr/>
        </p:nvSpPr>
        <p:spPr bwMode="auto">
          <a:xfrm>
            <a:off x="1219200" y="1295400"/>
            <a:ext cx="3876675" cy="26146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a:spcBef>
                <a:spcPct val="0"/>
              </a:spcBef>
              <a:buFontTx/>
              <a:buNone/>
            </a:pPr>
            <a:r>
              <a:rPr lang="en-US" altLang="en-US" sz="1800" b="1"/>
              <a:t>Staffing &amp; Retention</a:t>
            </a:r>
            <a:endParaRPr lang="en-US" altLang="en-US" sz="1800"/>
          </a:p>
          <a:p>
            <a:pPr algn="ctr">
              <a:spcBef>
                <a:spcPct val="0"/>
              </a:spcBef>
              <a:buFontTx/>
              <a:buNone/>
            </a:pPr>
            <a:endParaRPr lang="en-US" altLang="en-US" sz="1600"/>
          </a:p>
          <a:p>
            <a:pPr algn="ctr">
              <a:spcBef>
                <a:spcPct val="0"/>
              </a:spcBef>
              <a:buFontTx/>
              <a:buNone/>
            </a:pPr>
            <a:r>
              <a:rPr lang="en-US" altLang="en-US" sz="1600"/>
              <a:t>struggle to retain staff → burnout &amp; low pay </a:t>
            </a:r>
          </a:p>
          <a:p>
            <a:pPr algn="ctr">
              <a:spcBef>
                <a:spcPct val="0"/>
              </a:spcBef>
              <a:buFontTx/>
              <a:buNone/>
            </a:pPr>
            <a:endParaRPr lang="en-US" altLang="en-US" sz="1600"/>
          </a:p>
          <a:p>
            <a:pPr algn="ctr">
              <a:spcBef>
                <a:spcPct val="0"/>
              </a:spcBef>
              <a:buFontTx/>
              <a:buNone/>
            </a:pPr>
            <a:endParaRPr lang="en-US" altLang="en-US" sz="1600"/>
          </a:p>
          <a:p>
            <a:pPr algn="ctr">
              <a:spcBef>
                <a:spcPct val="0"/>
              </a:spcBef>
              <a:buFontTx/>
              <a:buNone/>
            </a:pPr>
            <a:r>
              <a:rPr lang="en-US" altLang="en-US" sz="1600"/>
              <a:t>say pay/benefits uncompetitive</a:t>
            </a:r>
          </a:p>
          <a:p>
            <a:pPr algn="ctr">
              <a:spcBef>
                <a:spcPct val="0"/>
              </a:spcBef>
              <a:buFontTx/>
              <a:buNone/>
            </a:pPr>
            <a:endParaRPr lang="en-US" altLang="en-US" sz="1600"/>
          </a:p>
          <a:p>
            <a:pPr algn="ctr">
              <a:spcBef>
                <a:spcPct val="0"/>
              </a:spcBef>
              <a:buFontTx/>
              <a:buNone/>
            </a:pPr>
            <a:endParaRPr lang="en-US" altLang="en-US" sz="1600"/>
          </a:p>
          <a:p>
            <a:pPr algn="ctr">
              <a:spcBef>
                <a:spcPct val="0"/>
              </a:spcBef>
              <a:buFontTx/>
              <a:buNone/>
            </a:pPr>
            <a:r>
              <a:rPr lang="en-US" altLang="en-US" sz="1600"/>
              <a:t>think higher wages would help</a:t>
            </a:r>
          </a:p>
          <a:p>
            <a:pPr>
              <a:spcBef>
                <a:spcPct val="0"/>
              </a:spcBef>
              <a:buFontTx/>
              <a:buNone/>
            </a:pPr>
            <a:endParaRPr lang="en-US" altLang="en-US" sz="1800"/>
          </a:p>
        </p:txBody>
      </p:sp>
      <p:sp>
        <p:nvSpPr>
          <p:cNvPr id="3" name="TextBox 2">
            <a:extLst>
              <a:ext uri="{FF2B5EF4-FFF2-40B4-BE49-F238E27FC236}">
                <a16:creationId xmlns:a16="http://schemas.microsoft.com/office/drawing/2014/main" id="{4DA7E955-E240-FE04-90E4-C526B3E9CE33}"/>
              </a:ext>
            </a:extLst>
          </p:cNvPr>
          <p:cNvSpPr txBox="1"/>
          <p:nvPr/>
        </p:nvSpPr>
        <p:spPr>
          <a:xfrm>
            <a:off x="2747963" y="1524000"/>
            <a:ext cx="819150" cy="461963"/>
          </a:xfrm>
          <a:prstGeom prst="rect">
            <a:avLst/>
          </a:prstGeom>
          <a:noFill/>
        </p:spPr>
        <p:txBody>
          <a:bodyPr>
            <a:spAutoFit/>
          </a:bodyPr>
          <a:lstStyle/>
          <a:p>
            <a:pPr algn="ctr">
              <a:defRPr/>
            </a:pPr>
            <a:r>
              <a:rPr lang="en-US" altLang="en-US" sz="2400" dirty="0">
                <a:solidFill>
                  <a:schemeClr val="accent1">
                    <a:lumMod val="75000"/>
                  </a:schemeClr>
                </a:solidFill>
                <a:latin typeface="Aptos ExtraBold" panose="020B0004020202020204" pitchFamily="34" charset="0"/>
              </a:rPr>
              <a:t>58%</a:t>
            </a:r>
          </a:p>
        </p:txBody>
      </p:sp>
      <p:sp>
        <p:nvSpPr>
          <p:cNvPr id="4" name="TextBox 3">
            <a:extLst>
              <a:ext uri="{FF2B5EF4-FFF2-40B4-BE49-F238E27FC236}">
                <a16:creationId xmlns:a16="http://schemas.microsoft.com/office/drawing/2014/main" id="{5F8CC687-D440-672D-93F5-BA9F044E4C41}"/>
              </a:ext>
            </a:extLst>
          </p:cNvPr>
          <p:cNvSpPr txBox="1"/>
          <p:nvPr/>
        </p:nvSpPr>
        <p:spPr>
          <a:xfrm>
            <a:off x="2747963" y="3048000"/>
            <a:ext cx="819150" cy="461963"/>
          </a:xfrm>
          <a:prstGeom prst="rect">
            <a:avLst/>
          </a:prstGeom>
          <a:noFill/>
        </p:spPr>
        <p:txBody>
          <a:bodyPr>
            <a:spAutoFit/>
          </a:bodyPr>
          <a:lstStyle/>
          <a:p>
            <a:pPr algn="ctr">
              <a:defRPr/>
            </a:pPr>
            <a:r>
              <a:rPr lang="en-US" altLang="en-US" sz="2400" dirty="0">
                <a:solidFill>
                  <a:schemeClr val="accent1">
                    <a:lumMod val="75000"/>
                  </a:schemeClr>
                </a:solidFill>
                <a:latin typeface="Aptos ExtraBold" panose="020B0004020202020204" pitchFamily="34" charset="0"/>
              </a:rPr>
              <a:t>70%</a:t>
            </a:r>
          </a:p>
        </p:txBody>
      </p:sp>
      <p:sp>
        <p:nvSpPr>
          <p:cNvPr id="5" name="TextBox 4">
            <a:extLst>
              <a:ext uri="{FF2B5EF4-FFF2-40B4-BE49-F238E27FC236}">
                <a16:creationId xmlns:a16="http://schemas.microsoft.com/office/drawing/2014/main" id="{330BF1CD-C311-6D48-467A-8AB2E4E7FCD3}"/>
              </a:ext>
            </a:extLst>
          </p:cNvPr>
          <p:cNvSpPr txBox="1"/>
          <p:nvPr/>
        </p:nvSpPr>
        <p:spPr>
          <a:xfrm>
            <a:off x="2747963" y="2286000"/>
            <a:ext cx="819150" cy="461963"/>
          </a:xfrm>
          <a:prstGeom prst="rect">
            <a:avLst/>
          </a:prstGeom>
          <a:noFill/>
        </p:spPr>
        <p:txBody>
          <a:bodyPr>
            <a:spAutoFit/>
          </a:bodyPr>
          <a:lstStyle/>
          <a:p>
            <a:pPr algn="ctr">
              <a:defRPr/>
            </a:pPr>
            <a:r>
              <a:rPr lang="en-US" altLang="en-US" sz="2400" dirty="0">
                <a:solidFill>
                  <a:schemeClr val="accent1">
                    <a:lumMod val="75000"/>
                  </a:schemeClr>
                </a:solidFill>
                <a:latin typeface="Aptos ExtraBold" panose="020B0004020202020204" pitchFamily="34" charset="0"/>
              </a:rPr>
              <a:t>87%</a:t>
            </a:r>
          </a:p>
        </p:txBody>
      </p:sp>
      <p:sp>
        <p:nvSpPr>
          <p:cNvPr id="8" name="Rectangle 7">
            <a:extLst>
              <a:ext uri="{FF2B5EF4-FFF2-40B4-BE49-F238E27FC236}">
                <a16:creationId xmlns:a16="http://schemas.microsoft.com/office/drawing/2014/main" id="{09B4FA82-2E6B-F1D2-4665-5E325C81EE02}"/>
              </a:ext>
            </a:extLst>
          </p:cNvPr>
          <p:cNvSpPr/>
          <p:nvPr/>
        </p:nvSpPr>
        <p:spPr>
          <a:xfrm>
            <a:off x="1524000" y="3679825"/>
            <a:ext cx="3276600" cy="2362200"/>
          </a:xfrm>
          <a:prstGeom prst="rect">
            <a:avLst/>
          </a:prstGeom>
          <a:no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22542" name="TextBox 14">
            <a:extLst>
              <a:ext uri="{FF2B5EF4-FFF2-40B4-BE49-F238E27FC236}">
                <a16:creationId xmlns:a16="http://schemas.microsoft.com/office/drawing/2014/main" id="{9AF8E7F7-3A2C-E967-68D5-1B851A5F52B9}"/>
              </a:ext>
            </a:extLst>
          </p:cNvPr>
          <p:cNvSpPr txBox="1">
            <a:spLocks noChangeArrowheads="1"/>
          </p:cNvSpPr>
          <p:nvPr/>
        </p:nvSpPr>
        <p:spPr bwMode="auto">
          <a:xfrm>
            <a:off x="1600200" y="3733800"/>
            <a:ext cx="3124200" cy="2308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r>
              <a:rPr lang="en-US" altLang="en-US" sz="1800" i="1">
                <a:solidFill>
                  <a:schemeClr val="bg1"/>
                </a:solidFill>
                <a:latin typeface="Franklin Gothic Medium" panose="020B0603020102020204" pitchFamily="34" charset="0"/>
              </a:rPr>
              <a:t>“Lack of movement forward, lack of change people can touch (such as new facilities, housing, etc.), frustration with the focus on a very small group of people in need, lack of ability to think bigger, and desire to do bigger things!”</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 name="object 14">
            <a:extLst>
              <a:ext uri="{FF2B5EF4-FFF2-40B4-BE49-F238E27FC236}">
                <a16:creationId xmlns:a16="http://schemas.microsoft.com/office/drawing/2014/main" id="{57EF2894-F39A-490E-9BD0-A03B8C479C5B}"/>
              </a:ext>
            </a:extLst>
          </p:cNvPr>
          <p:cNvSpPr/>
          <p:nvPr/>
        </p:nvSpPr>
        <p:spPr>
          <a:xfrm>
            <a:off x="6226706" y="3277268"/>
            <a:ext cx="2688694" cy="397733"/>
          </a:xfrm>
          <a:custGeom>
            <a:avLst/>
            <a:gdLst/>
            <a:ahLst/>
            <a:cxnLst/>
            <a:rect l="l" t="t" r="r" b="b"/>
            <a:pathLst>
              <a:path w="1619250" h="460375">
                <a:moveTo>
                  <a:pt x="1587311" y="459802"/>
                </a:moveTo>
                <a:lnTo>
                  <a:pt x="0" y="459802"/>
                </a:lnTo>
                <a:lnTo>
                  <a:pt x="0" y="0"/>
                </a:lnTo>
                <a:lnTo>
                  <a:pt x="1587310" y="0"/>
                </a:lnTo>
                <a:lnTo>
                  <a:pt x="1618283" y="27214"/>
                </a:lnTo>
                <a:lnTo>
                  <a:pt x="1619217" y="31906"/>
                </a:lnTo>
                <a:lnTo>
                  <a:pt x="1619217" y="427895"/>
                </a:lnTo>
                <a:lnTo>
                  <a:pt x="1592003" y="458868"/>
                </a:lnTo>
                <a:lnTo>
                  <a:pt x="1587311" y="459802"/>
                </a:lnTo>
                <a:close/>
              </a:path>
            </a:pathLst>
          </a:custGeom>
          <a:solidFill>
            <a:srgbClr val="FA573D"/>
          </a:solidFill>
          <a:effectLst>
            <a:softEdge rad="12700"/>
          </a:effectLst>
        </p:spPr>
        <p:txBody>
          <a:bodyPr lIns="0" tIns="0" rIns="0" bIns="0"/>
          <a:lstStyle/>
          <a:p>
            <a:pPr>
              <a:defRPr/>
            </a:pPr>
            <a:endParaRPr/>
          </a:p>
        </p:txBody>
      </p:sp>
      <p:sp>
        <p:nvSpPr>
          <p:cNvPr id="24581" name="object 6">
            <a:extLst>
              <a:ext uri="{FF2B5EF4-FFF2-40B4-BE49-F238E27FC236}">
                <a16:creationId xmlns:a16="http://schemas.microsoft.com/office/drawing/2014/main" id="{B268D7FB-E133-9BF5-138E-6D38A327BCFE}"/>
              </a:ext>
            </a:extLst>
          </p:cNvPr>
          <p:cNvSpPr>
            <a:spLocks/>
          </p:cNvSpPr>
          <p:nvPr/>
        </p:nvSpPr>
        <p:spPr bwMode="auto">
          <a:xfrm>
            <a:off x="2246313" y="3997325"/>
            <a:ext cx="417512" cy="1328738"/>
          </a:xfrm>
          <a:custGeom>
            <a:avLst/>
            <a:gdLst>
              <a:gd name="T0" fmla="*/ 170828 w 474345"/>
              <a:gd name="T1" fmla="*/ 9319 h 2698750"/>
              <a:gd name="T2" fmla="*/ 0 w 474345"/>
              <a:gd name="T3" fmla="*/ 9319 h 2698750"/>
              <a:gd name="T4" fmla="*/ 0 w 474345"/>
              <a:gd name="T5" fmla="*/ 114 h 2698750"/>
              <a:gd name="T6" fmla="*/ 10111 w 474345"/>
              <a:gd name="T7" fmla="*/ 3 h 2698750"/>
              <a:gd name="T8" fmla="*/ 11855 w 474345"/>
              <a:gd name="T9" fmla="*/ 0 h 2698750"/>
              <a:gd name="T10" fmla="*/ 158974 w 474345"/>
              <a:gd name="T11" fmla="*/ 0 h 2698750"/>
              <a:gd name="T12" fmla="*/ 170482 w 474345"/>
              <a:gd name="T13" fmla="*/ 97 h 2698750"/>
              <a:gd name="T14" fmla="*/ 170828 w 474345"/>
              <a:gd name="T15" fmla="*/ 9319 h 2698750"/>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474345" h="2698750">
                <a:moveTo>
                  <a:pt x="474202" y="2698634"/>
                </a:moveTo>
                <a:lnTo>
                  <a:pt x="0" y="2698634"/>
                </a:lnTo>
                <a:lnTo>
                  <a:pt x="0" y="32905"/>
                </a:lnTo>
                <a:lnTo>
                  <a:pt x="28066" y="962"/>
                </a:lnTo>
                <a:lnTo>
                  <a:pt x="32905" y="0"/>
                </a:lnTo>
                <a:lnTo>
                  <a:pt x="441296" y="0"/>
                </a:lnTo>
                <a:lnTo>
                  <a:pt x="473239" y="28066"/>
                </a:lnTo>
                <a:lnTo>
                  <a:pt x="474202" y="2698634"/>
                </a:lnTo>
                <a:close/>
              </a:path>
            </a:pathLst>
          </a:custGeom>
          <a:solidFill>
            <a:srgbClr val="FA573D"/>
          </a:solidFill>
          <a:ln>
            <a:noFill/>
          </a:ln>
          <a:extLst>
            <a:ext uri="{91240B29-F687-4F45-9708-019B960494DF}">
              <a14:hiddenLine xmlns:a14="http://schemas.microsoft.com/office/drawing/2010/main" w="9525">
                <a:solidFill>
                  <a:srgbClr val="000000"/>
                </a:solidFill>
                <a:round/>
                <a:headEnd/>
                <a:tailEnd/>
              </a14:hiddenLine>
            </a:ext>
          </a:extLst>
        </p:spPr>
        <p:txBody>
          <a:bodyPr lIns="0" tIns="0" rIns="0" bIns="0"/>
          <a:lstStyle/>
          <a:p>
            <a:endParaRPr lang="en-US"/>
          </a:p>
        </p:txBody>
      </p:sp>
      <p:sp>
        <p:nvSpPr>
          <p:cNvPr id="24582" name="object 6">
            <a:extLst>
              <a:ext uri="{FF2B5EF4-FFF2-40B4-BE49-F238E27FC236}">
                <a16:creationId xmlns:a16="http://schemas.microsoft.com/office/drawing/2014/main" id="{7D999CC2-F6A4-6B61-9DD2-52F403925171}"/>
              </a:ext>
            </a:extLst>
          </p:cNvPr>
          <p:cNvSpPr>
            <a:spLocks/>
          </p:cNvSpPr>
          <p:nvPr/>
        </p:nvSpPr>
        <p:spPr bwMode="auto">
          <a:xfrm>
            <a:off x="2697163" y="3071813"/>
            <a:ext cx="419100" cy="2254250"/>
          </a:xfrm>
          <a:custGeom>
            <a:avLst/>
            <a:gdLst>
              <a:gd name="T0" fmla="*/ 176096 w 474345"/>
              <a:gd name="T1" fmla="*/ 639527 h 2698750"/>
              <a:gd name="T2" fmla="*/ 0 w 474345"/>
              <a:gd name="T3" fmla="*/ 639527 h 2698750"/>
              <a:gd name="T4" fmla="*/ 0 w 474345"/>
              <a:gd name="T5" fmla="*/ 7797 h 2698750"/>
              <a:gd name="T6" fmla="*/ 10422 w 474345"/>
              <a:gd name="T7" fmla="*/ 228 h 2698750"/>
              <a:gd name="T8" fmla="*/ 12220 w 474345"/>
              <a:gd name="T9" fmla="*/ 0 h 2698750"/>
              <a:gd name="T10" fmla="*/ 163877 w 474345"/>
              <a:gd name="T11" fmla="*/ 0 h 2698750"/>
              <a:gd name="T12" fmla="*/ 175739 w 474345"/>
              <a:gd name="T13" fmla="*/ 6651 h 2698750"/>
              <a:gd name="T14" fmla="*/ 176096 w 474345"/>
              <a:gd name="T15" fmla="*/ 639527 h 2698750"/>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474345" h="2698750">
                <a:moveTo>
                  <a:pt x="474202" y="2698634"/>
                </a:moveTo>
                <a:lnTo>
                  <a:pt x="0" y="2698634"/>
                </a:lnTo>
                <a:lnTo>
                  <a:pt x="0" y="32905"/>
                </a:lnTo>
                <a:lnTo>
                  <a:pt x="28066" y="962"/>
                </a:lnTo>
                <a:lnTo>
                  <a:pt x="32905" y="0"/>
                </a:lnTo>
                <a:lnTo>
                  <a:pt x="441296" y="0"/>
                </a:lnTo>
                <a:lnTo>
                  <a:pt x="473239" y="28066"/>
                </a:lnTo>
                <a:lnTo>
                  <a:pt x="474202" y="2698634"/>
                </a:lnTo>
                <a:close/>
              </a:path>
            </a:pathLst>
          </a:custGeom>
          <a:solidFill>
            <a:srgbClr val="FA573D"/>
          </a:solidFill>
          <a:ln>
            <a:noFill/>
          </a:ln>
          <a:extLst>
            <a:ext uri="{91240B29-F687-4F45-9708-019B960494DF}">
              <a14:hiddenLine xmlns:a14="http://schemas.microsoft.com/office/drawing/2010/main" w="9525">
                <a:solidFill>
                  <a:srgbClr val="000000"/>
                </a:solidFill>
                <a:round/>
                <a:headEnd/>
                <a:tailEnd/>
              </a14:hiddenLine>
            </a:ext>
          </a:extLst>
        </p:spPr>
        <p:txBody>
          <a:bodyPr lIns="0" tIns="0" rIns="0" bIns="0"/>
          <a:lstStyle/>
          <a:p>
            <a:endParaRPr lang="en-US"/>
          </a:p>
        </p:txBody>
      </p:sp>
      <p:sp>
        <p:nvSpPr>
          <p:cNvPr id="24583" name="object 6">
            <a:extLst>
              <a:ext uri="{FF2B5EF4-FFF2-40B4-BE49-F238E27FC236}">
                <a16:creationId xmlns:a16="http://schemas.microsoft.com/office/drawing/2014/main" id="{E234C1B7-D56E-6011-776C-BEC26A77A30A}"/>
              </a:ext>
            </a:extLst>
          </p:cNvPr>
          <p:cNvSpPr>
            <a:spLocks/>
          </p:cNvSpPr>
          <p:nvPr/>
        </p:nvSpPr>
        <p:spPr bwMode="auto">
          <a:xfrm>
            <a:off x="3159125" y="2409825"/>
            <a:ext cx="419100" cy="2890838"/>
          </a:xfrm>
          <a:custGeom>
            <a:avLst/>
            <a:gdLst>
              <a:gd name="T0" fmla="*/ 176096 w 474345"/>
              <a:gd name="T1" fmla="*/ 4677704 h 2698750"/>
              <a:gd name="T2" fmla="*/ 0 w 474345"/>
              <a:gd name="T3" fmla="*/ 4677704 h 2698750"/>
              <a:gd name="T4" fmla="*/ 0 w 474345"/>
              <a:gd name="T5" fmla="*/ 57037 h 2698750"/>
              <a:gd name="T6" fmla="*/ 10422 w 474345"/>
              <a:gd name="T7" fmla="*/ 1667 h 2698750"/>
              <a:gd name="T8" fmla="*/ 12220 w 474345"/>
              <a:gd name="T9" fmla="*/ 0 h 2698750"/>
              <a:gd name="T10" fmla="*/ 163877 w 474345"/>
              <a:gd name="T11" fmla="*/ 0 h 2698750"/>
              <a:gd name="T12" fmla="*/ 175739 w 474345"/>
              <a:gd name="T13" fmla="*/ 48649 h 2698750"/>
              <a:gd name="T14" fmla="*/ 176096 w 474345"/>
              <a:gd name="T15" fmla="*/ 4677704 h 2698750"/>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474345" h="2698750">
                <a:moveTo>
                  <a:pt x="474202" y="2698634"/>
                </a:moveTo>
                <a:lnTo>
                  <a:pt x="0" y="2698634"/>
                </a:lnTo>
                <a:lnTo>
                  <a:pt x="0" y="32905"/>
                </a:lnTo>
                <a:lnTo>
                  <a:pt x="28066" y="962"/>
                </a:lnTo>
                <a:lnTo>
                  <a:pt x="32905" y="0"/>
                </a:lnTo>
                <a:lnTo>
                  <a:pt x="441296" y="0"/>
                </a:lnTo>
                <a:lnTo>
                  <a:pt x="473239" y="28066"/>
                </a:lnTo>
                <a:lnTo>
                  <a:pt x="474202" y="2698634"/>
                </a:lnTo>
                <a:close/>
              </a:path>
            </a:pathLst>
          </a:custGeom>
          <a:solidFill>
            <a:srgbClr val="FA573D"/>
          </a:solidFill>
          <a:ln>
            <a:noFill/>
          </a:ln>
          <a:extLst>
            <a:ext uri="{91240B29-F687-4F45-9708-019B960494DF}">
              <a14:hiddenLine xmlns:a14="http://schemas.microsoft.com/office/drawing/2010/main" w="9525">
                <a:solidFill>
                  <a:srgbClr val="000000"/>
                </a:solidFill>
                <a:round/>
                <a:headEnd/>
                <a:tailEnd/>
              </a14:hiddenLine>
            </a:ext>
          </a:extLst>
        </p:spPr>
        <p:txBody>
          <a:bodyPr lIns="0" tIns="0" rIns="0" bIns="0"/>
          <a:lstStyle/>
          <a:p>
            <a:endParaRPr lang="en-US"/>
          </a:p>
        </p:txBody>
      </p:sp>
      <p:sp>
        <p:nvSpPr>
          <p:cNvPr id="24584" name="object 8">
            <a:extLst>
              <a:ext uri="{FF2B5EF4-FFF2-40B4-BE49-F238E27FC236}">
                <a16:creationId xmlns:a16="http://schemas.microsoft.com/office/drawing/2014/main" id="{6049556E-3A4E-448E-967C-63E79698E7B8}"/>
              </a:ext>
            </a:extLst>
          </p:cNvPr>
          <p:cNvSpPr>
            <a:spLocks/>
          </p:cNvSpPr>
          <p:nvPr/>
        </p:nvSpPr>
        <p:spPr bwMode="auto">
          <a:xfrm>
            <a:off x="1693863" y="1576388"/>
            <a:ext cx="6383337" cy="0"/>
          </a:xfrm>
          <a:custGeom>
            <a:avLst/>
            <a:gdLst>
              <a:gd name="T0" fmla="*/ 0 w 7233920"/>
              <a:gd name="T1" fmla="*/ 2659249 w 7233920"/>
              <a:gd name="T2" fmla="*/ 0 60000 65536"/>
              <a:gd name="T3" fmla="*/ 0 60000 65536"/>
            </a:gdLst>
            <a:ahLst/>
            <a:cxnLst>
              <a:cxn ang="T2">
                <a:pos x="T0" y="0"/>
              </a:cxn>
              <a:cxn ang="T3">
                <a:pos x="T1" y="0"/>
              </a:cxn>
            </a:cxnLst>
            <a:rect l="0" t="0" r="r" b="b"/>
            <a:pathLst>
              <a:path w="7233920">
                <a:moveTo>
                  <a:pt x="0" y="0"/>
                </a:moveTo>
                <a:lnTo>
                  <a:pt x="7233799" y="0"/>
                </a:lnTo>
              </a:path>
            </a:pathLst>
          </a:custGeom>
          <a:noFill/>
          <a:ln w="9524">
            <a:solidFill>
              <a:srgbClr val="99A1A1"/>
            </a:solidFill>
            <a:round/>
            <a:headEnd/>
            <a:tailEnd/>
          </a:ln>
          <a:extLst>
            <a:ext uri="{909E8E84-426E-40DD-AFC4-6F175D3DCCD1}">
              <a14:hiddenFill xmlns:a14="http://schemas.microsoft.com/office/drawing/2010/main">
                <a:solidFill>
                  <a:srgbClr val="FFFFFF"/>
                </a:solidFill>
              </a14:hiddenFill>
            </a:ext>
          </a:extLst>
        </p:spPr>
        <p:txBody>
          <a:bodyPr lIns="0" tIns="0" rIns="0" bIns="0"/>
          <a:lstStyle/>
          <a:p>
            <a:endParaRPr lang="en-US"/>
          </a:p>
        </p:txBody>
      </p:sp>
      <p:grpSp>
        <p:nvGrpSpPr>
          <p:cNvPr id="24585" name="object 12">
            <a:extLst>
              <a:ext uri="{FF2B5EF4-FFF2-40B4-BE49-F238E27FC236}">
                <a16:creationId xmlns:a16="http://schemas.microsoft.com/office/drawing/2014/main" id="{306A7843-380F-6D17-011A-1D4556D7501E}"/>
              </a:ext>
            </a:extLst>
          </p:cNvPr>
          <p:cNvGrpSpPr>
            <a:grpSpLocks/>
          </p:cNvGrpSpPr>
          <p:nvPr/>
        </p:nvGrpSpPr>
        <p:grpSpPr bwMode="auto">
          <a:xfrm>
            <a:off x="4586288" y="3738563"/>
            <a:ext cx="4313237" cy="406400"/>
            <a:chOff x="4445454" y="3070798"/>
            <a:chExt cx="4889583" cy="461646"/>
          </a:xfrm>
        </p:grpSpPr>
        <p:sp>
          <p:nvSpPr>
            <p:cNvPr id="24617" name="object 13">
              <a:extLst>
                <a:ext uri="{FF2B5EF4-FFF2-40B4-BE49-F238E27FC236}">
                  <a16:creationId xmlns:a16="http://schemas.microsoft.com/office/drawing/2014/main" id="{72A57A0A-6723-D5F9-3B3F-8C2F34D5B8E2}"/>
                </a:ext>
              </a:extLst>
            </p:cNvPr>
            <p:cNvSpPr>
              <a:spLocks/>
            </p:cNvSpPr>
            <p:nvPr/>
          </p:nvSpPr>
          <p:spPr bwMode="auto">
            <a:xfrm>
              <a:off x="4572599" y="3070798"/>
              <a:ext cx="3143250" cy="460375"/>
            </a:xfrm>
            <a:custGeom>
              <a:avLst/>
              <a:gdLst>
                <a:gd name="T0" fmla="*/ 3143186 w 3143250"/>
                <a:gd name="T1" fmla="*/ 459802 h 460375"/>
                <a:gd name="T2" fmla="*/ 0 w 3143250"/>
                <a:gd name="T3" fmla="*/ 459802 h 460375"/>
                <a:gd name="T4" fmla="*/ 0 w 3143250"/>
                <a:gd name="T5" fmla="*/ 0 h 460375"/>
                <a:gd name="T6" fmla="*/ 3143186 w 3143250"/>
                <a:gd name="T7" fmla="*/ 0 h 460375"/>
                <a:gd name="T8" fmla="*/ 3143186 w 3143250"/>
                <a:gd name="T9" fmla="*/ 459802 h 460375"/>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3143250" h="460375">
                  <a:moveTo>
                    <a:pt x="3143186" y="459802"/>
                  </a:moveTo>
                  <a:lnTo>
                    <a:pt x="0" y="459802"/>
                  </a:lnTo>
                  <a:lnTo>
                    <a:pt x="0" y="0"/>
                  </a:lnTo>
                  <a:lnTo>
                    <a:pt x="3143186" y="0"/>
                  </a:lnTo>
                  <a:lnTo>
                    <a:pt x="3143186" y="459802"/>
                  </a:lnTo>
                  <a:close/>
                </a:path>
              </a:pathLst>
            </a:custGeom>
            <a:solidFill>
              <a:srgbClr val="9DCADE"/>
            </a:solidFill>
            <a:ln>
              <a:noFill/>
            </a:ln>
            <a:extLst>
              <a:ext uri="{91240B29-F687-4F45-9708-019B960494DF}">
                <a14:hiddenLine xmlns:a14="http://schemas.microsoft.com/office/drawing/2010/main" w="9525">
                  <a:solidFill>
                    <a:srgbClr val="000000"/>
                  </a:solidFill>
                  <a:round/>
                  <a:headEnd/>
                  <a:tailEnd/>
                </a14:hiddenLine>
              </a:ext>
            </a:extLst>
          </p:spPr>
          <p:txBody>
            <a:bodyPr lIns="0" tIns="0" rIns="0" bIns="0"/>
            <a:lstStyle/>
            <a:p>
              <a:endParaRPr lang="en-US"/>
            </a:p>
          </p:txBody>
        </p:sp>
        <p:sp>
          <p:nvSpPr>
            <p:cNvPr id="24618" name="object 14">
              <a:extLst>
                <a:ext uri="{FF2B5EF4-FFF2-40B4-BE49-F238E27FC236}">
                  <a16:creationId xmlns:a16="http://schemas.microsoft.com/office/drawing/2014/main" id="{414292CB-E4F6-D92B-F469-0E4B26D60F09}"/>
                </a:ext>
              </a:extLst>
            </p:cNvPr>
            <p:cNvSpPr>
              <a:spLocks/>
            </p:cNvSpPr>
            <p:nvPr/>
          </p:nvSpPr>
          <p:spPr bwMode="auto">
            <a:xfrm>
              <a:off x="7715787" y="3070798"/>
              <a:ext cx="1619250" cy="460375"/>
            </a:xfrm>
            <a:custGeom>
              <a:avLst/>
              <a:gdLst>
                <a:gd name="T0" fmla="*/ 1587311 w 1619250"/>
                <a:gd name="T1" fmla="*/ 459802 h 460375"/>
                <a:gd name="T2" fmla="*/ 0 w 1619250"/>
                <a:gd name="T3" fmla="*/ 459802 h 460375"/>
                <a:gd name="T4" fmla="*/ 0 w 1619250"/>
                <a:gd name="T5" fmla="*/ 0 h 460375"/>
                <a:gd name="T6" fmla="*/ 1587310 w 1619250"/>
                <a:gd name="T7" fmla="*/ 0 h 460375"/>
                <a:gd name="T8" fmla="*/ 1618283 w 1619250"/>
                <a:gd name="T9" fmla="*/ 27214 h 460375"/>
                <a:gd name="T10" fmla="*/ 1619217 w 1619250"/>
                <a:gd name="T11" fmla="*/ 31906 h 460375"/>
                <a:gd name="T12" fmla="*/ 1619217 w 1619250"/>
                <a:gd name="T13" fmla="*/ 427895 h 460375"/>
                <a:gd name="T14" fmla="*/ 1592003 w 1619250"/>
                <a:gd name="T15" fmla="*/ 458868 h 460375"/>
                <a:gd name="T16" fmla="*/ 1587311 w 1619250"/>
                <a:gd name="T17" fmla="*/ 459802 h 460375"/>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619250" h="460375">
                  <a:moveTo>
                    <a:pt x="1587311" y="459802"/>
                  </a:moveTo>
                  <a:lnTo>
                    <a:pt x="0" y="459802"/>
                  </a:lnTo>
                  <a:lnTo>
                    <a:pt x="0" y="0"/>
                  </a:lnTo>
                  <a:lnTo>
                    <a:pt x="1587310" y="0"/>
                  </a:lnTo>
                  <a:lnTo>
                    <a:pt x="1618283" y="27214"/>
                  </a:lnTo>
                  <a:lnTo>
                    <a:pt x="1619217" y="31906"/>
                  </a:lnTo>
                  <a:lnTo>
                    <a:pt x="1619217" y="427895"/>
                  </a:lnTo>
                  <a:lnTo>
                    <a:pt x="1592003" y="458868"/>
                  </a:lnTo>
                  <a:lnTo>
                    <a:pt x="1587311" y="459802"/>
                  </a:lnTo>
                  <a:close/>
                </a:path>
              </a:pathLst>
            </a:custGeom>
            <a:solidFill>
              <a:srgbClr val="FA573D"/>
            </a:solidFill>
            <a:ln>
              <a:noFill/>
            </a:ln>
            <a:extLst>
              <a:ext uri="{91240B29-F687-4F45-9708-019B960494DF}">
                <a14:hiddenLine xmlns:a14="http://schemas.microsoft.com/office/drawing/2010/main" w="9525">
                  <a:solidFill>
                    <a:srgbClr val="000000"/>
                  </a:solidFill>
                  <a:round/>
                  <a:headEnd/>
                  <a:tailEnd/>
                </a14:hiddenLine>
              </a:ext>
            </a:extLst>
          </p:spPr>
          <p:txBody>
            <a:bodyPr lIns="0" tIns="0" rIns="0" bIns="0"/>
            <a:lstStyle/>
            <a:p>
              <a:endParaRPr lang="en-US"/>
            </a:p>
          </p:txBody>
        </p:sp>
        <p:sp>
          <p:nvSpPr>
            <p:cNvPr id="24619" name="object 15">
              <a:extLst>
                <a:ext uri="{FF2B5EF4-FFF2-40B4-BE49-F238E27FC236}">
                  <a16:creationId xmlns:a16="http://schemas.microsoft.com/office/drawing/2014/main" id="{901D182E-D2D4-9EC6-37BD-C67DACA26F5D}"/>
                </a:ext>
              </a:extLst>
            </p:cNvPr>
            <p:cNvSpPr>
              <a:spLocks/>
            </p:cNvSpPr>
            <p:nvPr/>
          </p:nvSpPr>
          <p:spPr bwMode="auto">
            <a:xfrm>
              <a:off x="4445454" y="3070799"/>
              <a:ext cx="1955800" cy="461645"/>
            </a:xfrm>
            <a:custGeom>
              <a:avLst/>
              <a:gdLst>
                <a:gd name="T0" fmla="*/ 1888604 w 1955800"/>
                <a:gd name="T1" fmla="*/ 461437 h 461645"/>
                <a:gd name="T2" fmla="*/ 66674 w 1955800"/>
                <a:gd name="T3" fmla="*/ 461437 h 461645"/>
                <a:gd name="T4" fmla="*/ 53606 w 1955800"/>
                <a:gd name="T5" fmla="*/ 460144 h 461645"/>
                <a:gd name="T6" fmla="*/ 19528 w 1955800"/>
                <a:gd name="T7" fmla="*/ 441909 h 461645"/>
                <a:gd name="T8" fmla="*/ 1292 w 1955800"/>
                <a:gd name="T9" fmla="*/ 407831 h 461645"/>
                <a:gd name="T10" fmla="*/ 0 w 1955800"/>
                <a:gd name="T11" fmla="*/ 394762 h 461645"/>
                <a:gd name="T12" fmla="*/ 0 w 1955800"/>
                <a:gd name="T13" fmla="*/ 66674 h 461645"/>
                <a:gd name="T14" fmla="*/ 11202 w 1955800"/>
                <a:gd name="T15" fmla="*/ 29683 h 461645"/>
                <a:gd name="T16" fmla="*/ 41159 w 1955800"/>
                <a:gd name="T17" fmla="*/ 5075 h 461645"/>
                <a:gd name="T18" fmla="*/ 66674 w 1955800"/>
                <a:gd name="T19" fmla="*/ 0 h 461645"/>
                <a:gd name="T20" fmla="*/ 1888604 w 1955800"/>
                <a:gd name="T21" fmla="*/ 0 h 461645"/>
                <a:gd name="T22" fmla="*/ 1925595 w 1955800"/>
                <a:gd name="T23" fmla="*/ 11202 h 461645"/>
                <a:gd name="T24" fmla="*/ 1950204 w 1955800"/>
                <a:gd name="T25" fmla="*/ 41159 h 461645"/>
                <a:gd name="T26" fmla="*/ 1955279 w 1955800"/>
                <a:gd name="T27" fmla="*/ 66674 h 461645"/>
                <a:gd name="T28" fmla="*/ 1955279 w 1955800"/>
                <a:gd name="T29" fmla="*/ 394762 h 461645"/>
                <a:gd name="T30" fmla="*/ 1944077 w 1955800"/>
                <a:gd name="T31" fmla="*/ 431754 h 461645"/>
                <a:gd name="T32" fmla="*/ 1914119 w 1955800"/>
                <a:gd name="T33" fmla="*/ 456362 h 461645"/>
                <a:gd name="T34" fmla="*/ 1888604 w 1955800"/>
                <a:gd name="T35" fmla="*/ 461437 h 461645"/>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0" t="0" r="r" b="b"/>
              <a:pathLst>
                <a:path w="1955800" h="461645">
                  <a:moveTo>
                    <a:pt x="1888604" y="461437"/>
                  </a:moveTo>
                  <a:lnTo>
                    <a:pt x="66674" y="461437"/>
                  </a:lnTo>
                  <a:lnTo>
                    <a:pt x="53606" y="460144"/>
                  </a:lnTo>
                  <a:lnTo>
                    <a:pt x="19528" y="441909"/>
                  </a:lnTo>
                  <a:lnTo>
                    <a:pt x="1292" y="407831"/>
                  </a:lnTo>
                  <a:lnTo>
                    <a:pt x="0" y="394762"/>
                  </a:lnTo>
                  <a:lnTo>
                    <a:pt x="0" y="66674"/>
                  </a:lnTo>
                  <a:lnTo>
                    <a:pt x="11202" y="29683"/>
                  </a:lnTo>
                  <a:lnTo>
                    <a:pt x="41159" y="5075"/>
                  </a:lnTo>
                  <a:lnTo>
                    <a:pt x="66674" y="0"/>
                  </a:lnTo>
                  <a:lnTo>
                    <a:pt x="1888604" y="0"/>
                  </a:lnTo>
                  <a:lnTo>
                    <a:pt x="1925595" y="11202"/>
                  </a:lnTo>
                  <a:lnTo>
                    <a:pt x="1950204" y="41159"/>
                  </a:lnTo>
                  <a:lnTo>
                    <a:pt x="1955279" y="66674"/>
                  </a:lnTo>
                  <a:lnTo>
                    <a:pt x="1955279" y="394762"/>
                  </a:lnTo>
                  <a:lnTo>
                    <a:pt x="1944077" y="431754"/>
                  </a:lnTo>
                  <a:lnTo>
                    <a:pt x="1914119" y="456362"/>
                  </a:lnTo>
                  <a:lnTo>
                    <a:pt x="1888604" y="461437"/>
                  </a:lnTo>
                  <a:close/>
                </a:path>
              </a:pathLst>
            </a:custGeom>
            <a:solidFill>
              <a:srgbClr val="9DCADE"/>
            </a:solidFill>
            <a:ln>
              <a:noFill/>
            </a:ln>
            <a:extLst>
              <a:ext uri="{91240B29-F687-4F45-9708-019B960494DF}">
                <a14:hiddenLine xmlns:a14="http://schemas.microsoft.com/office/drawing/2010/main" w="9525">
                  <a:solidFill>
                    <a:srgbClr val="000000"/>
                  </a:solidFill>
                  <a:round/>
                  <a:headEnd/>
                  <a:tailEnd/>
                </a14:hiddenLine>
              </a:ext>
            </a:extLst>
          </p:spPr>
          <p:txBody>
            <a:bodyPr lIns="0" tIns="0" rIns="0" bIns="0"/>
            <a:lstStyle/>
            <a:p>
              <a:endParaRPr lang="en-US"/>
            </a:p>
          </p:txBody>
        </p:sp>
        <p:sp>
          <p:nvSpPr>
            <p:cNvPr id="24620" name="object 16">
              <a:extLst>
                <a:ext uri="{FF2B5EF4-FFF2-40B4-BE49-F238E27FC236}">
                  <a16:creationId xmlns:a16="http://schemas.microsoft.com/office/drawing/2014/main" id="{1EF43E4C-ABDD-244F-D64C-AD9D1552A538}"/>
                </a:ext>
              </a:extLst>
            </p:cNvPr>
            <p:cNvSpPr>
              <a:spLocks/>
            </p:cNvSpPr>
            <p:nvPr/>
          </p:nvSpPr>
          <p:spPr bwMode="auto">
            <a:xfrm>
              <a:off x="4505426" y="3151443"/>
              <a:ext cx="4761230" cy="361950"/>
            </a:xfrm>
            <a:custGeom>
              <a:avLst/>
              <a:gdLst>
                <a:gd name="T0" fmla="*/ 336677 w 4761230"/>
                <a:gd name="T1" fmla="*/ 89484 h 361950"/>
                <a:gd name="T2" fmla="*/ 312000 w 4761230"/>
                <a:gd name="T3" fmla="*/ 181165 h 361950"/>
                <a:gd name="T4" fmla="*/ 297319 w 4761230"/>
                <a:gd name="T5" fmla="*/ 198602 h 361950"/>
                <a:gd name="T6" fmla="*/ 272884 w 4761230"/>
                <a:gd name="T7" fmla="*/ 180365 h 361950"/>
                <a:gd name="T8" fmla="*/ 261442 w 4761230"/>
                <a:gd name="T9" fmla="*/ 298335 h 361950"/>
                <a:gd name="T10" fmla="*/ 218363 w 4761230"/>
                <a:gd name="T11" fmla="*/ 299059 h 361950"/>
                <a:gd name="T12" fmla="*/ 213385 w 4761230"/>
                <a:gd name="T13" fmla="*/ 298335 h 361950"/>
                <a:gd name="T14" fmla="*/ 202565 w 4761230"/>
                <a:gd name="T15" fmla="*/ 286346 h 361950"/>
                <a:gd name="T16" fmla="*/ 201955 w 4761230"/>
                <a:gd name="T17" fmla="*/ 229031 h 361950"/>
                <a:gd name="T18" fmla="*/ 187960 w 4761230"/>
                <a:gd name="T19" fmla="*/ 213690 h 361950"/>
                <a:gd name="T20" fmla="*/ 156794 w 4761230"/>
                <a:gd name="T21" fmla="*/ 231063 h 361950"/>
                <a:gd name="T22" fmla="*/ 156502 w 4761230"/>
                <a:gd name="T23" fmla="*/ 285026 h 361950"/>
                <a:gd name="T24" fmla="*/ 156171 w 4761230"/>
                <a:gd name="T25" fmla="*/ 286512 h 361950"/>
                <a:gd name="T26" fmla="*/ 99961 w 4761230"/>
                <a:gd name="T27" fmla="*/ 298335 h 361950"/>
                <a:gd name="T28" fmla="*/ 86487 w 4761230"/>
                <a:gd name="T29" fmla="*/ 286346 h 361950"/>
                <a:gd name="T30" fmla="*/ 88138 w 4761230"/>
                <a:gd name="T31" fmla="*/ 192786 h 361950"/>
                <a:gd name="T32" fmla="*/ 183832 w 4761230"/>
                <a:gd name="T33" fmla="*/ 114325 h 361950"/>
                <a:gd name="T34" fmla="*/ 272884 w 4761230"/>
                <a:gd name="T35" fmla="*/ 195961 h 361950"/>
                <a:gd name="T36" fmla="*/ 188734 w 4761230"/>
                <a:gd name="T37" fmla="*/ 96215 h 361950"/>
                <a:gd name="T38" fmla="*/ 181584 w 4761230"/>
                <a:gd name="T39" fmla="*/ 93243 h 361950"/>
                <a:gd name="T40" fmla="*/ 172097 w 4761230"/>
                <a:gd name="T41" fmla="*/ 95135 h 361950"/>
                <a:gd name="T42" fmla="*/ 65887 w 4761230"/>
                <a:gd name="T43" fmla="*/ 198602 h 361950"/>
                <a:gd name="T44" fmla="*/ 48044 w 4761230"/>
                <a:gd name="T45" fmla="*/ 189445 h 361950"/>
                <a:gd name="T46" fmla="*/ 170764 w 4761230"/>
                <a:gd name="T47" fmla="*/ 53276 h 361950"/>
                <a:gd name="T48" fmla="*/ 177927 w 4761230"/>
                <a:gd name="T49" fmla="*/ 50292 h 361950"/>
                <a:gd name="T50" fmla="*/ 187452 w 4761230"/>
                <a:gd name="T51" fmla="*/ 52197 h 361950"/>
                <a:gd name="T52" fmla="*/ 235445 w 4761230"/>
                <a:gd name="T53" fmla="*/ 72161 h 361950"/>
                <a:gd name="T54" fmla="*/ 243573 w 4761230"/>
                <a:gd name="T55" fmla="*/ 64033 h 361950"/>
                <a:gd name="T56" fmla="*/ 264172 w 4761230"/>
                <a:gd name="T57" fmla="*/ 69519 h 361950"/>
                <a:gd name="T58" fmla="*/ 307860 w 4761230"/>
                <a:gd name="T59" fmla="*/ 173253 h 361950"/>
                <a:gd name="T60" fmla="*/ 228688 w 4761230"/>
                <a:gd name="T61" fmla="*/ 6451 h 361950"/>
                <a:gd name="T62" fmla="*/ 89484 w 4761230"/>
                <a:gd name="T63" fmla="*/ 24663 h 361950"/>
                <a:gd name="T64" fmla="*/ 6451 w 4761230"/>
                <a:gd name="T65" fmla="*/ 132638 h 361950"/>
                <a:gd name="T66" fmla="*/ 6451 w 4761230"/>
                <a:gd name="T67" fmla="*/ 228701 h 361950"/>
                <a:gd name="T68" fmla="*/ 89484 w 4761230"/>
                <a:gd name="T69" fmla="*/ 336689 h 361950"/>
                <a:gd name="T70" fmla="*/ 228701 w 4761230"/>
                <a:gd name="T71" fmla="*/ 354901 h 361950"/>
                <a:gd name="T72" fmla="*/ 336677 w 4761230"/>
                <a:gd name="T73" fmla="*/ 271868 h 361950"/>
                <a:gd name="T74" fmla="*/ 361340 w 4761230"/>
                <a:gd name="T75" fmla="*/ 180670 h 361950"/>
                <a:gd name="T76" fmla="*/ 4736300 w 4761230"/>
                <a:gd name="T77" fmla="*/ 89674 h 361950"/>
                <a:gd name="T78" fmla="*/ 4628312 w 4761230"/>
                <a:gd name="T79" fmla="*/ 6629 h 361950"/>
                <a:gd name="T80" fmla="*/ 4489069 w 4761230"/>
                <a:gd name="T81" fmla="*/ 24841 h 361950"/>
                <a:gd name="T82" fmla="*/ 4406023 w 4761230"/>
                <a:gd name="T83" fmla="*/ 132842 h 361950"/>
                <a:gd name="T84" fmla="*/ 4424248 w 4761230"/>
                <a:gd name="T85" fmla="*/ 272072 h 361950"/>
                <a:gd name="T86" fmla="*/ 4532236 w 4761230"/>
                <a:gd name="T87" fmla="*/ 355117 h 361950"/>
                <a:gd name="T88" fmla="*/ 4671479 w 4761230"/>
                <a:gd name="T89" fmla="*/ 336905 h 361950"/>
                <a:gd name="T90" fmla="*/ 4754524 w 4761230"/>
                <a:gd name="T91" fmla="*/ 228917 h 361950"/>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Lst>
              <a:ahLst/>
              <a:cxnLst>
                <a:cxn ang="T92">
                  <a:pos x="T0" y="T1"/>
                </a:cxn>
                <a:cxn ang="T93">
                  <a:pos x="T2" y="T3"/>
                </a:cxn>
                <a:cxn ang="T94">
                  <a:pos x="T4" y="T5"/>
                </a:cxn>
                <a:cxn ang="T95">
                  <a:pos x="T6" y="T7"/>
                </a:cxn>
                <a:cxn ang="T96">
                  <a:pos x="T8" y="T9"/>
                </a:cxn>
                <a:cxn ang="T97">
                  <a:pos x="T10" y="T11"/>
                </a:cxn>
                <a:cxn ang="T98">
                  <a:pos x="T12" y="T13"/>
                </a:cxn>
                <a:cxn ang="T99">
                  <a:pos x="T14" y="T15"/>
                </a:cxn>
                <a:cxn ang="T100">
                  <a:pos x="T16" y="T17"/>
                </a:cxn>
                <a:cxn ang="T101">
                  <a:pos x="T18" y="T19"/>
                </a:cxn>
                <a:cxn ang="T102">
                  <a:pos x="T20" y="T21"/>
                </a:cxn>
                <a:cxn ang="T103">
                  <a:pos x="T22" y="T23"/>
                </a:cxn>
                <a:cxn ang="T104">
                  <a:pos x="T24" y="T25"/>
                </a:cxn>
                <a:cxn ang="T105">
                  <a:pos x="T26" y="T27"/>
                </a:cxn>
                <a:cxn ang="T106">
                  <a:pos x="T28" y="T29"/>
                </a:cxn>
                <a:cxn ang="T107">
                  <a:pos x="T30" y="T31"/>
                </a:cxn>
                <a:cxn ang="T108">
                  <a:pos x="T32" y="T33"/>
                </a:cxn>
                <a:cxn ang="T109">
                  <a:pos x="T34" y="T35"/>
                </a:cxn>
                <a:cxn ang="T110">
                  <a:pos x="T36" y="T37"/>
                </a:cxn>
                <a:cxn ang="T111">
                  <a:pos x="T38" y="T39"/>
                </a:cxn>
                <a:cxn ang="T112">
                  <a:pos x="T40" y="T41"/>
                </a:cxn>
                <a:cxn ang="T113">
                  <a:pos x="T42" y="T43"/>
                </a:cxn>
                <a:cxn ang="T114">
                  <a:pos x="T44" y="T45"/>
                </a:cxn>
                <a:cxn ang="T115">
                  <a:pos x="T46" y="T47"/>
                </a:cxn>
                <a:cxn ang="T116">
                  <a:pos x="T48" y="T49"/>
                </a:cxn>
                <a:cxn ang="T117">
                  <a:pos x="T50" y="T51"/>
                </a:cxn>
                <a:cxn ang="T118">
                  <a:pos x="T52" y="T53"/>
                </a:cxn>
                <a:cxn ang="T119">
                  <a:pos x="T54" y="T55"/>
                </a:cxn>
                <a:cxn ang="T120">
                  <a:pos x="T56" y="T57"/>
                </a:cxn>
                <a:cxn ang="T121">
                  <a:pos x="T58" y="T59"/>
                </a:cxn>
                <a:cxn ang="T122">
                  <a:pos x="T60" y="T61"/>
                </a:cxn>
                <a:cxn ang="T123">
                  <a:pos x="T62" y="T63"/>
                </a:cxn>
                <a:cxn ang="T124">
                  <a:pos x="T64" y="T65"/>
                </a:cxn>
                <a:cxn ang="T125">
                  <a:pos x="T66" y="T67"/>
                </a:cxn>
                <a:cxn ang="T126">
                  <a:pos x="T68" y="T69"/>
                </a:cxn>
                <a:cxn ang="T127">
                  <a:pos x="T70" y="T71"/>
                </a:cxn>
                <a:cxn ang="T128">
                  <a:pos x="T72" y="T73"/>
                </a:cxn>
                <a:cxn ang="T129">
                  <a:pos x="T74" y="T75"/>
                </a:cxn>
                <a:cxn ang="T130">
                  <a:pos x="T76" y="T77"/>
                </a:cxn>
                <a:cxn ang="T131">
                  <a:pos x="T78" y="T79"/>
                </a:cxn>
                <a:cxn ang="T132">
                  <a:pos x="T80" y="T81"/>
                </a:cxn>
                <a:cxn ang="T133">
                  <a:pos x="T82" y="T83"/>
                </a:cxn>
                <a:cxn ang="T134">
                  <a:pos x="T84" y="T85"/>
                </a:cxn>
                <a:cxn ang="T135">
                  <a:pos x="T86" y="T87"/>
                </a:cxn>
                <a:cxn ang="T136">
                  <a:pos x="T88" y="T89"/>
                </a:cxn>
                <a:cxn ang="T137">
                  <a:pos x="T90" y="T91"/>
                </a:cxn>
              </a:cxnLst>
              <a:rect l="0" t="0" r="r" b="b"/>
              <a:pathLst>
                <a:path w="4761230" h="361950">
                  <a:moveTo>
                    <a:pt x="361340" y="180670"/>
                  </a:moveTo>
                  <a:lnTo>
                    <a:pt x="354888" y="132638"/>
                  </a:lnTo>
                  <a:lnTo>
                    <a:pt x="336677" y="89484"/>
                  </a:lnTo>
                  <a:lnTo>
                    <a:pt x="317017" y="64033"/>
                  </a:lnTo>
                  <a:lnTo>
                    <a:pt x="312000" y="57556"/>
                  </a:lnTo>
                  <a:lnTo>
                    <a:pt x="312000" y="181165"/>
                  </a:lnTo>
                  <a:lnTo>
                    <a:pt x="311048" y="189445"/>
                  </a:lnTo>
                  <a:lnTo>
                    <a:pt x="305854" y="195961"/>
                  </a:lnTo>
                  <a:lnTo>
                    <a:pt x="297319" y="198602"/>
                  </a:lnTo>
                  <a:lnTo>
                    <a:pt x="293179" y="198602"/>
                  </a:lnTo>
                  <a:lnTo>
                    <a:pt x="289674" y="197154"/>
                  </a:lnTo>
                  <a:lnTo>
                    <a:pt x="272884" y="180365"/>
                  </a:lnTo>
                  <a:lnTo>
                    <a:pt x="272884" y="195961"/>
                  </a:lnTo>
                  <a:lnTo>
                    <a:pt x="272872" y="285242"/>
                  </a:lnTo>
                  <a:lnTo>
                    <a:pt x="261442" y="298335"/>
                  </a:lnTo>
                  <a:lnTo>
                    <a:pt x="261696" y="298335"/>
                  </a:lnTo>
                  <a:lnTo>
                    <a:pt x="259168" y="298856"/>
                  </a:lnTo>
                  <a:lnTo>
                    <a:pt x="218363" y="299059"/>
                  </a:lnTo>
                  <a:lnTo>
                    <a:pt x="216192" y="299059"/>
                  </a:lnTo>
                  <a:lnTo>
                    <a:pt x="214198" y="298678"/>
                  </a:lnTo>
                  <a:lnTo>
                    <a:pt x="213385" y="298335"/>
                  </a:lnTo>
                  <a:lnTo>
                    <a:pt x="210273" y="297065"/>
                  </a:lnTo>
                  <a:lnTo>
                    <a:pt x="202603" y="286512"/>
                  </a:lnTo>
                  <a:lnTo>
                    <a:pt x="202565" y="286346"/>
                  </a:lnTo>
                  <a:lnTo>
                    <a:pt x="202349" y="285242"/>
                  </a:lnTo>
                  <a:lnTo>
                    <a:pt x="202272" y="230632"/>
                  </a:lnTo>
                  <a:lnTo>
                    <a:pt x="201955" y="229031"/>
                  </a:lnTo>
                  <a:lnTo>
                    <a:pt x="199263" y="222542"/>
                  </a:lnTo>
                  <a:lnTo>
                    <a:pt x="196253" y="218960"/>
                  </a:lnTo>
                  <a:lnTo>
                    <a:pt x="187960" y="213690"/>
                  </a:lnTo>
                  <a:lnTo>
                    <a:pt x="183426" y="212483"/>
                  </a:lnTo>
                  <a:lnTo>
                    <a:pt x="173621" y="212940"/>
                  </a:lnTo>
                  <a:lnTo>
                    <a:pt x="156794" y="231063"/>
                  </a:lnTo>
                  <a:lnTo>
                    <a:pt x="156629" y="232181"/>
                  </a:lnTo>
                  <a:lnTo>
                    <a:pt x="156616" y="284467"/>
                  </a:lnTo>
                  <a:lnTo>
                    <a:pt x="156502" y="285026"/>
                  </a:lnTo>
                  <a:lnTo>
                    <a:pt x="156464" y="285242"/>
                  </a:lnTo>
                  <a:lnTo>
                    <a:pt x="156248" y="286346"/>
                  </a:lnTo>
                  <a:lnTo>
                    <a:pt x="156171" y="286512"/>
                  </a:lnTo>
                  <a:lnTo>
                    <a:pt x="154635" y="290233"/>
                  </a:lnTo>
                  <a:lnTo>
                    <a:pt x="102133" y="298335"/>
                  </a:lnTo>
                  <a:lnTo>
                    <a:pt x="99961" y="298335"/>
                  </a:lnTo>
                  <a:lnTo>
                    <a:pt x="88049" y="290233"/>
                  </a:lnTo>
                  <a:lnTo>
                    <a:pt x="86512" y="286512"/>
                  </a:lnTo>
                  <a:lnTo>
                    <a:pt x="86487" y="286346"/>
                  </a:lnTo>
                  <a:lnTo>
                    <a:pt x="86271" y="285242"/>
                  </a:lnTo>
                  <a:lnTo>
                    <a:pt x="86296" y="232181"/>
                  </a:lnTo>
                  <a:lnTo>
                    <a:pt x="88138" y="192786"/>
                  </a:lnTo>
                  <a:lnTo>
                    <a:pt x="172072" y="115709"/>
                  </a:lnTo>
                  <a:lnTo>
                    <a:pt x="175615" y="114325"/>
                  </a:lnTo>
                  <a:lnTo>
                    <a:pt x="183832" y="114325"/>
                  </a:lnTo>
                  <a:lnTo>
                    <a:pt x="187413" y="115709"/>
                  </a:lnTo>
                  <a:lnTo>
                    <a:pt x="271170" y="192087"/>
                  </a:lnTo>
                  <a:lnTo>
                    <a:pt x="272884" y="195961"/>
                  </a:lnTo>
                  <a:lnTo>
                    <a:pt x="272884" y="180365"/>
                  </a:lnTo>
                  <a:lnTo>
                    <a:pt x="206844" y="114325"/>
                  </a:lnTo>
                  <a:lnTo>
                    <a:pt x="188734" y="96215"/>
                  </a:lnTo>
                  <a:lnTo>
                    <a:pt x="187134" y="95135"/>
                  </a:lnTo>
                  <a:lnTo>
                    <a:pt x="183489" y="93624"/>
                  </a:lnTo>
                  <a:lnTo>
                    <a:pt x="181584" y="93243"/>
                  </a:lnTo>
                  <a:lnTo>
                    <a:pt x="177647" y="93243"/>
                  </a:lnTo>
                  <a:lnTo>
                    <a:pt x="175742" y="93624"/>
                  </a:lnTo>
                  <a:lnTo>
                    <a:pt x="172097" y="95135"/>
                  </a:lnTo>
                  <a:lnTo>
                    <a:pt x="170484" y="96215"/>
                  </a:lnTo>
                  <a:lnTo>
                    <a:pt x="69392" y="197154"/>
                  </a:lnTo>
                  <a:lnTo>
                    <a:pt x="65887" y="198602"/>
                  </a:lnTo>
                  <a:lnTo>
                    <a:pt x="61772" y="198602"/>
                  </a:lnTo>
                  <a:lnTo>
                    <a:pt x="53238" y="195961"/>
                  </a:lnTo>
                  <a:lnTo>
                    <a:pt x="48044" y="189445"/>
                  </a:lnTo>
                  <a:lnTo>
                    <a:pt x="47091" y="181165"/>
                  </a:lnTo>
                  <a:lnTo>
                    <a:pt x="51244" y="173253"/>
                  </a:lnTo>
                  <a:lnTo>
                    <a:pt x="170764" y="53276"/>
                  </a:lnTo>
                  <a:lnTo>
                    <a:pt x="172377" y="52197"/>
                  </a:lnTo>
                  <a:lnTo>
                    <a:pt x="176022" y="50673"/>
                  </a:lnTo>
                  <a:lnTo>
                    <a:pt x="177927" y="50292"/>
                  </a:lnTo>
                  <a:lnTo>
                    <a:pt x="181889" y="50292"/>
                  </a:lnTo>
                  <a:lnTo>
                    <a:pt x="183794" y="50673"/>
                  </a:lnTo>
                  <a:lnTo>
                    <a:pt x="187452" y="52197"/>
                  </a:lnTo>
                  <a:lnTo>
                    <a:pt x="189064" y="53276"/>
                  </a:lnTo>
                  <a:lnTo>
                    <a:pt x="235458" y="100101"/>
                  </a:lnTo>
                  <a:lnTo>
                    <a:pt x="235445" y="72161"/>
                  </a:lnTo>
                  <a:lnTo>
                    <a:pt x="236550" y="69519"/>
                  </a:lnTo>
                  <a:lnTo>
                    <a:pt x="240931" y="65125"/>
                  </a:lnTo>
                  <a:lnTo>
                    <a:pt x="243573" y="64033"/>
                  </a:lnTo>
                  <a:lnTo>
                    <a:pt x="257149" y="64033"/>
                  </a:lnTo>
                  <a:lnTo>
                    <a:pt x="259791" y="65125"/>
                  </a:lnTo>
                  <a:lnTo>
                    <a:pt x="264172" y="69519"/>
                  </a:lnTo>
                  <a:lnTo>
                    <a:pt x="265264" y="72161"/>
                  </a:lnTo>
                  <a:lnTo>
                    <a:pt x="265264" y="130251"/>
                  </a:lnTo>
                  <a:lnTo>
                    <a:pt x="307860" y="173253"/>
                  </a:lnTo>
                  <a:lnTo>
                    <a:pt x="312000" y="57556"/>
                  </a:lnTo>
                  <a:lnTo>
                    <a:pt x="271843" y="24663"/>
                  </a:lnTo>
                  <a:lnTo>
                    <a:pt x="228688" y="6451"/>
                  </a:lnTo>
                  <a:lnTo>
                    <a:pt x="180670" y="0"/>
                  </a:lnTo>
                  <a:lnTo>
                    <a:pt x="132638" y="6451"/>
                  </a:lnTo>
                  <a:lnTo>
                    <a:pt x="89484" y="24663"/>
                  </a:lnTo>
                  <a:lnTo>
                    <a:pt x="52908" y="52920"/>
                  </a:lnTo>
                  <a:lnTo>
                    <a:pt x="24663" y="89484"/>
                  </a:lnTo>
                  <a:lnTo>
                    <a:pt x="6451" y="132638"/>
                  </a:lnTo>
                  <a:lnTo>
                    <a:pt x="0" y="180670"/>
                  </a:lnTo>
                  <a:lnTo>
                    <a:pt x="63" y="181165"/>
                  </a:lnTo>
                  <a:lnTo>
                    <a:pt x="6451" y="228701"/>
                  </a:lnTo>
                  <a:lnTo>
                    <a:pt x="24663" y="271868"/>
                  </a:lnTo>
                  <a:lnTo>
                    <a:pt x="52908" y="308432"/>
                  </a:lnTo>
                  <a:lnTo>
                    <a:pt x="89484" y="336689"/>
                  </a:lnTo>
                  <a:lnTo>
                    <a:pt x="132638" y="354901"/>
                  </a:lnTo>
                  <a:lnTo>
                    <a:pt x="180670" y="361353"/>
                  </a:lnTo>
                  <a:lnTo>
                    <a:pt x="228701" y="354901"/>
                  </a:lnTo>
                  <a:lnTo>
                    <a:pt x="271856" y="336689"/>
                  </a:lnTo>
                  <a:lnTo>
                    <a:pt x="308419" y="308432"/>
                  </a:lnTo>
                  <a:lnTo>
                    <a:pt x="336677" y="271868"/>
                  </a:lnTo>
                  <a:lnTo>
                    <a:pt x="354888" y="228701"/>
                  </a:lnTo>
                  <a:lnTo>
                    <a:pt x="358940" y="198602"/>
                  </a:lnTo>
                  <a:lnTo>
                    <a:pt x="361340" y="180670"/>
                  </a:lnTo>
                  <a:close/>
                </a:path>
                <a:path w="4761230" h="361950">
                  <a:moveTo>
                    <a:pt x="4760976" y="180873"/>
                  </a:moveTo>
                  <a:lnTo>
                    <a:pt x="4754524" y="132842"/>
                  </a:lnTo>
                  <a:lnTo>
                    <a:pt x="4736300" y="89674"/>
                  </a:lnTo>
                  <a:lnTo>
                    <a:pt x="4708042" y="53098"/>
                  </a:lnTo>
                  <a:lnTo>
                    <a:pt x="4671479" y="24841"/>
                  </a:lnTo>
                  <a:lnTo>
                    <a:pt x="4628312" y="6629"/>
                  </a:lnTo>
                  <a:lnTo>
                    <a:pt x="4580267" y="177"/>
                  </a:lnTo>
                  <a:lnTo>
                    <a:pt x="4532236" y="6629"/>
                  </a:lnTo>
                  <a:lnTo>
                    <a:pt x="4489069" y="24841"/>
                  </a:lnTo>
                  <a:lnTo>
                    <a:pt x="4452493" y="53098"/>
                  </a:lnTo>
                  <a:lnTo>
                    <a:pt x="4424248" y="89674"/>
                  </a:lnTo>
                  <a:lnTo>
                    <a:pt x="4406023" y="132842"/>
                  </a:lnTo>
                  <a:lnTo>
                    <a:pt x="4399572" y="180873"/>
                  </a:lnTo>
                  <a:lnTo>
                    <a:pt x="4406023" y="228917"/>
                  </a:lnTo>
                  <a:lnTo>
                    <a:pt x="4424248" y="272072"/>
                  </a:lnTo>
                  <a:lnTo>
                    <a:pt x="4452493" y="308648"/>
                  </a:lnTo>
                  <a:lnTo>
                    <a:pt x="4489069" y="336905"/>
                  </a:lnTo>
                  <a:lnTo>
                    <a:pt x="4532236" y="355117"/>
                  </a:lnTo>
                  <a:lnTo>
                    <a:pt x="4580267" y="361581"/>
                  </a:lnTo>
                  <a:lnTo>
                    <a:pt x="4628312" y="355117"/>
                  </a:lnTo>
                  <a:lnTo>
                    <a:pt x="4671479" y="336905"/>
                  </a:lnTo>
                  <a:lnTo>
                    <a:pt x="4708042" y="308648"/>
                  </a:lnTo>
                  <a:lnTo>
                    <a:pt x="4736300" y="272072"/>
                  </a:lnTo>
                  <a:lnTo>
                    <a:pt x="4754524" y="228917"/>
                  </a:lnTo>
                  <a:lnTo>
                    <a:pt x="4760976" y="180873"/>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lIns="0" tIns="0" rIns="0" bIns="0"/>
            <a:lstStyle/>
            <a:p>
              <a:endParaRPr lang="en-US"/>
            </a:p>
          </p:txBody>
        </p:sp>
        <p:sp>
          <p:nvSpPr>
            <p:cNvPr id="24621" name="object 17">
              <a:extLst>
                <a:ext uri="{FF2B5EF4-FFF2-40B4-BE49-F238E27FC236}">
                  <a16:creationId xmlns:a16="http://schemas.microsoft.com/office/drawing/2014/main" id="{2E159CAB-A4BD-0173-D393-2F5B0DAB2CBC}"/>
                </a:ext>
              </a:extLst>
            </p:cNvPr>
            <p:cNvSpPr>
              <a:spLocks/>
            </p:cNvSpPr>
            <p:nvPr/>
          </p:nvSpPr>
          <p:spPr bwMode="auto">
            <a:xfrm>
              <a:off x="8955206" y="3161982"/>
              <a:ext cx="257175" cy="264160"/>
            </a:xfrm>
            <a:custGeom>
              <a:avLst/>
              <a:gdLst>
                <a:gd name="T0" fmla="*/ 74199 w 257175"/>
                <a:gd name="T1" fmla="*/ 73936 h 264160"/>
                <a:gd name="T2" fmla="*/ 109844 w 257175"/>
                <a:gd name="T3" fmla="*/ 894 h 264160"/>
                <a:gd name="T4" fmla="*/ 123952 w 257175"/>
                <a:gd name="T5" fmla="*/ 14151 h 264160"/>
                <a:gd name="T6" fmla="*/ 95671 w 257175"/>
                <a:gd name="T7" fmla="*/ 65412 h 264160"/>
                <a:gd name="T8" fmla="*/ 86764 w 257175"/>
                <a:gd name="T9" fmla="*/ 88535 h 264160"/>
                <a:gd name="T10" fmla="*/ 140374 w 257175"/>
                <a:gd name="T11" fmla="*/ 124024 h 264160"/>
                <a:gd name="T12" fmla="*/ 156579 w 257175"/>
                <a:gd name="T13" fmla="*/ 118439 h 264160"/>
                <a:gd name="T14" fmla="*/ 131982 w 257175"/>
                <a:gd name="T15" fmla="*/ 64517 h 264160"/>
                <a:gd name="T16" fmla="*/ 155156 w 257175"/>
                <a:gd name="T17" fmla="*/ 68327 h 264160"/>
                <a:gd name="T18" fmla="*/ 141810 w 257175"/>
                <a:gd name="T19" fmla="*/ 73936 h 264160"/>
                <a:gd name="T20" fmla="*/ 153438 w 257175"/>
                <a:gd name="T21" fmla="*/ 127857 h 264160"/>
                <a:gd name="T22" fmla="*/ 174578 w 257175"/>
                <a:gd name="T23" fmla="*/ 133033 h 264160"/>
                <a:gd name="T24" fmla="*/ 175618 w 257175"/>
                <a:gd name="T25" fmla="*/ 142451 h 264160"/>
                <a:gd name="T26" fmla="*/ 161026 w 257175"/>
                <a:gd name="T27" fmla="*/ 167787 h 264160"/>
                <a:gd name="T28" fmla="*/ 166812 w 257175"/>
                <a:gd name="T29" fmla="*/ 94266 h 264160"/>
                <a:gd name="T30" fmla="*/ 199306 w 257175"/>
                <a:gd name="T31" fmla="*/ 26631 h 264160"/>
                <a:gd name="T32" fmla="*/ 176631 w 257175"/>
                <a:gd name="T33" fmla="*/ 84847 h 264160"/>
                <a:gd name="T34" fmla="*/ 188122 w 257175"/>
                <a:gd name="T35" fmla="*/ 88535 h 264160"/>
                <a:gd name="T36" fmla="*/ 145838 w 257175"/>
                <a:gd name="T37" fmla="*/ 186521 h 264160"/>
                <a:gd name="T38" fmla="*/ 144807 w 257175"/>
                <a:gd name="T39" fmla="*/ 177102 h 264160"/>
                <a:gd name="T40" fmla="*/ 227266 w 257175"/>
                <a:gd name="T41" fmla="*/ 133928 h 264160"/>
                <a:gd name="T42" fmla="*/ 215276 w 257175"/>
                <a:gd name="T43" fmla="*/ 88535 h 264160"/>
                <a:gd name="T44" fmla="*/ 201699 w 257175"/>
                <a:gd name="T45" fmla="*/ 41333 h 264160"/>
                <a:gd name="T46" fmla="*/ 239722 w 257175"/>
                <a:gd name="T47" fmla="*/ 88384 h 264160"/>
                <a:gd name="T48" fmla="*/ 251556 w 257175"/>
                <a:gd name="T49" fmla="*/ 134676 h 264160"/>
                <a:gd name="T50" fmla="*/ 250591 w 257175"/>
                <a:gd name="T51" fmla="*/ 142451 h 264160"/>
                <a:gd name="T52" fmla="*/ 123378 w 257175"/>
                <a:gd name="T53" fmla="*/ 263434 h 264160"/>
                <a:gd name="T54" fmla="*/ 3329 w 257175"/>
                <a:gd name="T55" fmla="*/ 195525 h 264160"/>
                <a:gd name="T56" fmla="*/ 0 w 257175"/>
                <a:gd name="T57" fmla="*/ 189926 h 264160"/>
                <a:gd name="T58" fmla="*/ 8886 w 257175"/>
                <a:gd name="T59" fmla="*/ 155642 h 264160"/>
                <a:gd name="T60" fmla="*/ 21926 w 257175"/>
                <a:gd name="T61" fmla="*/ 113918 h 264160"/>
                <a:gd name="T62" fmla="*/ 49753 w 257175"/>
                <a:gd name="T63" fmla="*/ 54345 h 264160"/>
                <a:gd name="T64" fmla="*/ 63861 w 257175"/>
                <a:gd name="T65" fmla="*/ 67602 h 264160"/>
                <a:gd name="T66" fmla="*/ 39882 w 257175"/>
                <a:gd name="T67" fmla="*/ 105399 h 264160"/>
                <a:gd name="T68" fmla="*/ 29145 w 257175"/>
                <a:gd name="T69" fmla="*/ 147123 h 264160"/>
                <a:gd name="T70" fmla="*/ 13152 w 257175"/>
                <a:gd name="T71" fmla="*/ 186111 h 264160"/>
                <a:gd name="T72" fmla="*/ 125488 w 257175"/>
                <a:gd name="T73" fmla="*/ 261328 h 264160"/>
                <a:gd name="T74" fmla="*/ 49188 w 257175"/>
                <a:gd name="T75" fmla="*/ 176321 h 264160"/>
                <a:gd name="T76" fmla="*/ 59668 w 257175"/>
                <a:gd name="T77" fmla="*/ 127857 h 264160"/>
                <a:gd name="T78" fmla="*/ 64917 w 257175"/>
                <a:gd name="T79" fmla="*/ 107527 h 264160"/>
                <a:gd name="T80" fmla="*/ 65760 w 257175"/>
                <a:gd name="T81" fmla="*/ 106133 h 264160"/>
                <a:gd name="T82" fmla="*/ 75812 w 257175"/>
                <a:gd name="T83" fmla="*/ 88384 h 264160"/>
                <a:gd name="T84" fmla="*/ 73182 w 257175"/>
                <a:gd name="T85" fmla="*/ 112048 h 264160"/>
                <a:gd name="T86" fmla="*/ 85732 w 257175"/>
                <a:gd name="T87" fmla="*/ 122239 h 264160"/>
                <a:gd name="T88" fmla="*/ 155661 w 257175"/>
                <a:gd name="T89" fmla="*/ 177102 h 264160"/>
                <a:gd name="T90" fmla="*/ 166643 w 257175"/>
                <a:gd name="T91" fmla="*/ 127857 h 264160"/>
                <a:gd name="T92" fmla="*/ 164671 w 257175"/>
                <a:gd name="T93" fmla="*/ 142588 h 264160"/>
                <a:gd name="T94" fmla="*/ 250454 w 257175"/>
                <a:gd name="T95" fmla="*/ 142588 h 264160"/>
                <a:gd name="T96" fmla="*/ 110065 w 257175"/>
                <a:gd name="T97" fmla="*/ 186111 h 264160"/>
                <a:gd name="T98" fmla="*/ 100646 w 257175"/>
                <a:gd name="T99" fmla="*/ 180889 h 264160"/>
                <a:gd name="T100" fmla="*/ 100646 w 257175"/>
                <a:gd name="T101" fmla="*/ 180889 h 264160"/>
                <a:gd name="T102" fmla="*/ 125488 w 257175"/>
                <a:gd name="T103" fmla="*/ 254010 h 264160"/>
                <a:gd name="T104" fmla="*/ 125488 w 257175"/>
                <a:gd name="T105" fmla="*/ 254010 h 264160"/>
                <a:gd name="T106" fmla="*/ 190189 w 257175"/>
                <a:gd name="T107" fmla="*/ 186521 h 264160"/>
                <a:gd name="T108" fmla="*/ 213246 w 257175"/>
                <a:gd name="T109" fmla="*/ 261474 h 264160"/>
                <a:gd name="T110" fmla="*/ 203813 w 257175"/>
                <a:gd name="T111" fmla="*/ 186521 h 264160"/>
                <a:gd name="T112" fmla="*/ 44295 w 257175"/>
                <a:gd name="T113" fmla="*/ 263721 h 264160"/>
                <a:gd name="T114" fmla="*/ 51594 w 257175"/>
                <a:gd name="T115" fmla="*/ 254302 h 264160"/>
                <a:gd name="T116" fmla="*/ 63787 w 257175"/>
                <a:gd name="T117" fmla="*/ 254302 h 264160"/>
                <a:gd name="T118" fmla="*/ 63787 w 257175"/>
                <a:gd name="T119" fmla="*/ 254302 h 264160"/>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Lst>
              <a:ahLst/>
              <a:cxnLst>
                <a:cxn ang="T120">
                  <a:pos x="T0" y="T1"/>
                </a:cxn>
                <a:cxn ang="T121">
                  <a:pos x="T2" y="T3"/>
                </a:cxn>
                <a:cxn ang="T122">
                  <a:pos x="T4" y="T5"/>
                </a:cxn>
                <a:cxn ang="T123">
                  <a:pos x="T6" y="T7"/>
                </a:cxn>
                <a:cxn ang="T124">
                  <a:pos x="T8" y="T9"/>
                </a:cxn>
                <a:cxn ang="T125">
                  <a:pos x="T10" y="T11"/>
                </a:cxn>
                <a:cxn ang="T126">
                  <a:pos x="T12" y="T13"/>
                </a:cxn>
                <a:cxn ang="T127">
                  <a:pos x="T14" y="T15"/>
                </a:cxn>
                <a:cxn ang="T128">
                  <a:pos x="T16" y="T17"/>
                </a:cxn>
                <a:cxn ang="T129">
                  <a:pos x="T18" y="T19"/>
                </a:cxn>
                <a:cxn ang="T130">
                  <a:pos x="T20" y="T21"/>
                </a:cxn>
                <a:cxn ang="T131">
                  <a:pos x="T22" y="T23"/>
                </a:cxn>
                <a:cxn ang="T132">
                  <a:pos x="T24" y="T25"/>
                </a:cxn>
                <a:cxn ang="T133">
                  <a:pos x="T26" y="T27"/>
                </a:cxn>
                <a:cxn ang="T134">
                  <a:pos x="T28" y="T29"/>
                </a:cxn>
                <a:cxn ang="T135">
                  <a:pos x="T30" y="T31"/>
                </a:cxn>
                <a:cxn ang="T136">
                  <a:pos x="T32" y="T33"/>
                </a:cxn>
                <a:cxn ang="T137">
                  <a:pos x="T34" y="T35"/>
                </a:cxn>
                <a:cxn ang="T138">
                  <a:pos x="T36" y="T37"/>
                </a:cxn>
                <a:cxn ang="T139">
                  <a:pos x="T38" y="T39"/>
                </a:cxn>
                <a:cxn ang="T140">
                  <a:pos x="T40" y="T41"/>
                </a:cxn>
                <a:cxn ang="T141">
                  <a:pos x="T42" y="T43"/>
                </a:cxn>
                <a:cxn ang="T142">
                  <a:pos x="T44" y="T45"/>
                </a:cxn>
                <a:cxn ang="T143">
                  <a:pos x="T46" y="T47"/>
                </a:cxn>
                <a:cxn ang="T144">
                  <a:pos x="T48" y="T49"/>
                </a:cxn>
                <a:cxn ang="T145">
                  <a:pos x="T50" y="T51"/>
                </a:cxn>
                <a:cxn ang="T146">
                  <a:pos x="T52" y="T53"/>
                </a:cxn>
                <a:cxn ang="T147">
                  <a:pos x="T54" y="T55"/>
                </a:cxn>
                <a:cxn ang="T148">
                  <a:pos x="T56" y="T57"/>
                </a:cxn>
                <a:cxn ang="T149">
                  <a:pos x="T58" y="T59"/>
                </a:cxn>
                <a:cxn ang="T150">
                  <a:pos x="T60" y="T61"/>
                </a:cxn>
                <a:cxn ang="T151">
                  <a:pos x="T62" y="T63"/>
                </a:cxn>
                <a:cxn ang="T152">
                  <a:pos x="T64" y="T65"/>
                </a:cxn>
                <a:cxn ang="T153">
                  <a:pos x="T66" y="T67"/>
                </a:cxn>
                <a:cxn ang="T154">
                  <a:pos x="T68" y="T69"/>
                </a:cxn>
                <a:cxn ang="T155">
                  <a:pos x="T70" y="T71"/>
                </a:cxn>
                <a:cxn ang="T156">
                  <a:pos x="T72" y="T73"/>
                </a:cxn>
                <a:cxn ang="T157">
                  <a:pos x="T74" y="T75"/>
                </a:cxn>
                <a:cxn ang="T158">
                  <a:pos x="T76" y="T77"/>
                </a:cxn>
                <a:cxn ang="T159">
                  <a:pos x="T78" y="T79"/>
                </a:cxn>
                <a:cxn ang="T160">
                  <a:pos x="T80" y="T81"/>
                </a:cxn>
                <a:cxn ang="T161">
                  <a:pos x="T82" y="T83"/>
                </a:cxn>
                <a:cxn ang="T162">
                  <a:pos x="T84" y="T85"/>
                </a:cxn>
                <a:cxn ang="T163">
                  <a:pos x="T86" y="T87"/>
                </a:cxn>
                <a:cxn ang="T164">
                  <a:pos x="T88" y="T89"/>
                </a:cxn>
                <a:cxn ang="T165">
                  <a:pos x="T90" y="T91"/>
                </a:cxn>
                <a:cxn ang="T166">
                  <a:pos x="T92" y="T93"/>
                </a:cxn>
                <a:cxn ang="T167">
                  <a:pos x="T94" y="T95"/>
                </a:cxn>
                <a:cxn ang="T168">
                  <a:pos x="T96" y="T97"/>
                </a:cxn>
                <a:cxn ang="T169">
                  <a:pos x="T98" y="T99"/>
                </a:cxn>
                <a:cxn ang="T170">
                  <a:pos x="T100" y="T101"/>
                </a:cxn>
                <a:cxn ang="T171">
                  <a:pos x="T102" y="T103"/>
                </a:cxn>
                <a:cxn ang="T172">
                  <a:pos x="T104" y="T105"/>
                </a:cxn>
                <a:cxn ang="T173">
                  <a:pos x="T106" y="T107"/>
                </a:cxn>
                <a:cxn ang="T174">
                  <a:pos x="T108" y="T109"/>
                </a:cxn>
                <a:cxn ang="T175">
                  <a:pos x="T110" y="T111"/>
                </a:cxn>
                <a:cxn ang="T176">
                  <a:pos x="T112" y="T113"/>
                </a:cxn>
                <a:cxn ang="T177">
                  <a:pos x="T114" y="T115"/>
                </a:cxn>
                <a:cxn ang="T178">
                  <a:pos x="T116" y="T117"/>
                </a:cxn>
                <a:cxn ang="T179">
                  <a:pos x="T118" y="T119"/>
                </a:cxn>
              </a:cxnLst>
              <a:rect l="0" t="0" r="r" b="b"/>
              <a:pathLst>
                <a:path w="257175" h="264160">
                  <a:moveTo>
                    <a:pt x="86764" y="88535"/>
                  </a:moveTo>
                  <a:lnTo>
                    <a:pt x="75899" y="88535"/>
                  </a:lnTo>
                  <a:lnTo>
                    <a:pt x="84305" y="73936"/>
                  </a:lnTo>
                  <a:lnTo>
                    <a:pt x="74199" y="73936"/>
                  </a:lnTo>
                  <a:lnTo>
                    <a:pt x="72645" y="73041"/>
                  </a:lnTo>
                  <a:lnTo>
                    <a:pt x="70964" y="70116"/>
                  </a:lnTo>
                  <a:lnTo>
                    <a:pt x="70962" y="68327"/>
                  </a:lnTo>
                  <a:lnTo>
                    <a:pt x="109844" y="894"/>
                  </a:lnTo>
                  <a:lnTo>
                    <a:pt x="111402" y="0"/>
                  </a:lnTo>
                  <a:lnTo>
                    <a:pt x="114765" y="0"/>
                  </a:lnTo>
                  <a:lnTo>
                    <a:pt x="116311" y="894"/>
                  </a:lnTo>
                  <a:lnTo>
                    <a:pt x="123952" y="14151"/>
                  </a:lnTo>
                  <a:lnTo>
                    <a:pt x="113074" y="14151"/>
                  </a:lnTo>
                  <a:lnTo>
                    <a:pt x="84033" y="64517"/>
                  </a:lnTo>
                  <a:lnTo>
                    <a:pt x="94117" y="64517"/>
                  </a:lnTo>
                  <a:lnTo>
                    <a:pt x="95671" y="65412"/>
                  </a:lnTo>
                  <a:lnTo>
                    <a:pt x="97361" y="68327"/>
                  </a:lnTo>
                  <a:lnTo>
                    <a:pt x="97373" y="70116"/>
                  </a:lnTo>
                  <a:lnTo>
                    <a:pt x="86851" y="88384"/>
                  </a:lnTo>
                  <a:lnTo>
                    <a:pt x="86764" y="88535"/>
                  </a:lnTo>
                  <a:close/>
                </a:path>
                <a:path w="257175" h="264160">
                  <a:moveTo>
                    <a:pt x="161026" y="167787"/>
                  </a:moveTo>
                  <a:lnTo>
                    <a:pt x="150155" y="167787"/>
                  </a:lnTo>
                  <a:lnTo>
                    <a:pt x="157855" y="154422"/>
                  </a:lnTo>
                  <a:lnTo>
                    <a:pt x="140374" y="124024"/>
                  </a:lnTo>
                  <a:lnTo>
                    <a:pt x="140380" y="122239"/>
                  </a:lnTo>
                  <a:lnTo>
                    <a:pt x="142060" y="119333"/>
                  </a:lnTo>
                  <a:lnTo>
                    <a:pt x="143614" y="118439"/>
                  </a:lnTo>
                  <a:lnTo>
                    <a:pt x="156579" y="118439"/>
                  </a:lnTo>
                  <a:lnTo>
                    <a:pt x="128742" y="70116"/>
                  </a:lnTo>
                  <a:lnTo>
                    <a:pt x="128742" y="68327"/>
                  </a:lnTo>
                  <a:lnTo>
                    <a:pt x="130428" y="65412"/>
                  </a:lnTo>
                  <a:lnTo>
                    <a:pt x="131982" y="64517"/>
                  </a:lnTo>
                  <a:lnTo>
                    <a:pt x="142093" y="64517"/>
                  </a:lnTo>
                  <a:lnTo>
                    <a:pt x="113074" y="14151"/>
                  </a:lnTo>
                  <a:lnTo>
                    <a:pt x="123952" y="14151"/>
                  </a:lnTo>
                  <a:lnTo>
                    <a:pt x="155156" y="68327"/>
                  </a:lnTo>
                  <a:lnTo>
                    <a:pt x="155161" y="70116"/>
                  </a:lnTo>
                  <a:lnTo>
                    <a:pt x="153475" y="73041"/>
                  </a:lnTo>
                  <a:lnTo>
                    <a:pt x="151921" y="73936"/>
                  </a:lnTo>
                  <a:lnTo>
                    <a:pt x="141810" y="73936"/>
                  </a:lnTo>
                  <a:lnTo>
                    <a:pt x="164330" y="113023"/>
                  </a:lnTo>
                  <a:lnTo>
                    <a:pt x="175188" y="113023"/>
                  </a:lnTo>
                  <a:lnTo>
                    <a:pt x="166643" y="127857"/>
                  </a:lnTo>
                  <a:lnTo>
                    <a:pt x="153438" y="127857"/>
                  </a:lnTo>
                  <a:lnTo>
                    <a:pt x="154606" y="129892"/>
                  </a:lnTo>
                  <a:lnTo>
                    <a:pt x="165471" y="129892"/>
                  </a:lnTo>
                  <a:lnTo>
                    <a:pt x="163662" y="133033"/>
                  </a:lnTo>
                  <a:lnTo>
                    <a:pt x="174578" y="133033"/>
                  </a:lnTo>
                  <a:lnTo>
                    <a:pt x="176132" y="133928"/>
                  </a:lnTo>
                  <a:lnTo>
                    <a:pt x="177818" y="136843"/>
                  </a:lnTo>
                  <a:lnTo>
                    <a:pt x="177818" y="138632"/>
                  </a:lnTo>
                  <a:lnTo>
                    <a:pt x="175618" y="142451"/>
                  </a:lnTo>
                  <a:lnTo>
                    <a:pt x="161830" y="142451"/>
                  </a:lnTo>
                  <a:lnTo>
                    <a:pt x="163290" y="144990"/>
                  </a:lnTo>
                  <a:lnTo>
                    <a:pt x="174156" y="144990"/>
                  </a:lnTo>
                  <a:lnTo>
                    <a:pt x="161026" y="167787"/>
                  </a:lnTo>
                  <a:close/>
                </a:path>
                <a:path w="257175" h="264160">
                  <a:moveTo>
                    <a:pt x="175188" y="113023"/>
                  </a:moveTo>
                  <a:lnTo>
                    <a:pt x="164330" y="113023"/>
                  </a:lnTo>
                  <a:lnTo>
                    <a:pt x="175134" y="94266"/>
                  </a:lnTo>
                  <a:lnTo>
                    <a:pt x="166812" y="94266"/>
                  </a:lnTo>
                  <a:lnTo>
                    <a:pt x="165258" y="93371"/>
                  </a:lnTo>
                  <a:lnTo>
                    <a:pt x="163572" y="90446"/>
                  </a:lnTo>
                  <a:lnTo>
                    <a:pt x="163648" y="88535"/>
                  </a:lnTo>
                  <a:lnTo>
                    <a:pt x="199306" y="26631"/>
                  </a:lnTo>
                  <a:lnTo>
                    <a:pt x="204105" y="26631"/>
                  </a:lnTo>
                  <a:lnTo>
                    <a:pt x="212574" y="41333"/>
                  </a:lnTo>
                  <a:lnTo>
                    <a:pt x="201699" y="41333"/>
                  </a:lnTo>
                  <a:lnTo>
                    <a:pt x="176631" y="84847"/>
                  </a:lnTo>
                  <a:lnTo>
                    <a:pt x="184952" y="84847"/>
                  </a:lnTo>
                  <a:lnTo>
                    <a:pt x="186507" y="85742"/>
                  </a:lnTo>
                  <a:lnTo>
                    <a:pt x="188034" y="88384"/>
                  </a:lnTo>
                  <a:lnTo>
                    <a:pt x="188122" y="88535"/>
                  </a:lnTo>
                  <a:lnTo>
                    <a:pt x="188192" y="90446"/>
                  </a:lnTo>
                  <a:lnTo>
                    <a:pt x="175188" y="113023"/>
                  </a:lnTo>
                  <a:close/>
                </a:path>
                <a:path w="257175" h="264160">
                  <a:moveTo>
                    <a:pt x="257175" y="186521"/>
                  </a:moveTo>
                  <a:lnTo>
                    <a:pt x="145838" y="186521"/>
                  </a:lnTo>
                  <a:lnTo>
                    <a:pt x="144292" y="185631"/>
                  </a:lnTo>
                  <a:lnTo>
                    <a:pt x="142606" y="182716"/>
                  </a:lnTo>
                  <a:lnTo>
                    <a:pt x="142628" y="180889"/>
                  </a:lnTo>
                  <a:lnTo>
                    <a:pt x="144807" y="177102"/>
                  </a:lnTo>
                  <a:lnTo>
                    <a:pt x="247737" y="177102"/>
                  </a:lnTo>
                  <a:lnTo>
                    <a:pt x="225580" y="138632"/>
                  </a:lnTo>
                  <a:lnTo>
                    <a:pt x="225580" y="136843"/>
                  </a:lnTo>
                  <a:lnTo>
                    <a:pt x="227266" y="133928"/>
                  </a:lnTo>
                  <a:lnTo>
                    <a:pt x="228820" y="133033"/>
                  </a:lnTo>
                  <a:lnTo>
                    <a:pt x="239736" y="133033"/>
                  </a:lnTo>
                  <a:lnTo>
                    <a:pt x="215205" y="90446"/>
                  </a:lnTo>
                  <a:lnTo>
                    <a:pt x="215276" y="88535"/>
                  </a:lnTo>
                  <a:lnTo>
                    <a:pt x="216891" y="85742"/>
                  </a:lnTo>
                  <a:lnTo>
                    <a:pt x="218445" y="84847"/>
                  </a:lnTo>
                  <a:lnTo>
                    <a:pt x="226766" y="84847"/>
                  </a:lnTo>
                  <a:lnTo>
                    <a:pt x="201699" y="41333"/>
                  </a:lnTo>
                  <a:lnTo>
                    <a:pt x="212574" y="41333"/>
                  </a:lnTo>
                  <a:lnTo>
                    <a:pt x="238587" y="86491"/>
                  </a:lnTo>
                  <a:lnTo>
                    <a:pt x="239293" y="87310"/>
                  </a:lnTo>
                  <a:lnTo>
                    <a:pt x="239722" y="88384"/>
                  </a:lnTo>
                  <a:lnTo>
                    <a:pt x="239722" y="92161"/>
                  </a:lnTo>
                  <a:lnTo>
                    <a:pt x="237612" y="94266"/>
                  </a:lnTo>
                  <a:lnTo>
                    <a:pt x="228278" y="94266"/>
                  </a:lnTo>
                  <a:lnTo>
                    <a:pt x="251556" y="134676"/>
                  </a:lnTo>
                  <a:lnTo>
                    <a:pt x="252263" y="135496"/>
                  </a:lnTo>
                  <a:lnTo>
                    <a:pt x="252691" y="136569"/>
                  </a:lnTo>
                  <a:lnTo>
                    <a:pt x="252691" y="140360"/>
                  </a:lnTo>
                  <a:lnTo>
                    <a:pt x="250591" y="142451"/>
                  </a:lnTo>
                  <a:lnTo>
                    <a:pt x="238653" y="142451"/>
                  </a:lnTo>
                  <a:lnTo>
                    <a:pt x="257175" y="174606"/>
                  </a:lnTo>
                  <a:lnTo>
                    <a:pt x="257175" y="186521"/>
                  </a:lnTo>
                  <a:close/>
                </a:path>
                <a:path w="257175" h="264160">
                  <a:moveTo>
                    <a:pt x="123378" y="263434"/>
                  </a:moveTo>
                  <a:lnTo>
                    <a:pt x="102770" y="263434"/>
                  </a:lnTo>
                  <a:lnTo>
                    <a:pt x="100661" y="261328"/>
                  </a:lnTo>
                  <a:lnTo>
                    <a:pt x="100661" y="195525"/>
                  </a:lnTo>
                  <a:lnTo>
                    <a:pt x="3329" y="195525"/>
                  </a:lnTo>
                  <a:lnTo>
                    <a:pt x="1774" y="194631"/>
                  </a:lnTo>
                  <a:lnTo>
                    <a:pt x="931" y="193171"/>
                  </a:lnTo>
                  <a:lnTo>
                    <a:pt x="0" y="191715"/>
                  </a:lnTo>
                  <a:lnTo>
                    <a:pt x="0" y="189926"/>
                  </a:lnTo>
                  <a:lnTo>
                    <a:pt x="927" y="188466"/>
                  </a:lnTo>
                  <a:lnTo>
                    <a:pt x="19321" y="156537"/>
                  </a:lnTo>
                  <a:lnTo>
                    <a:pt x="10440" y="156537"/>
                  </a:lnTo>
                  <a:lnTo>
                    <a:pt x="8886" y="155642"/>
                  </a:lnTo>
                  <a:lnTo>
                    <a:pt x="7200" y="152722"/>
                  </a:lnTo>
                  <a:lnTo>
                    <a:pt x="7202" y="150933"/>
                  </a:lnTo>
                  <a:lnTo>
                    <a:pt x="28509" y="113918"/>
                  </a:lnTo>
                  <a:lnTo>
                    <a:pt x="21926" y="113918"/>
                  </a:lnTo>
                  <a:lnTo>
                    <a:pt x="20367" y="113023"/>
                  </a:lnTo>
                  <a:lnTo>
                    <a:pt x="18686" y="110103"/>
                  </a:lnTo>
                  <a:lnTo>
                    <a:pt x="18688" y="108314"/>
                  </a:lnTo>
                  <a:lnTo>
                    <a:pt x="49753" y="54345"/>
                  </a:lnTo>
                  <a:lnTo>
                    <a:pt x="51307" y="53445"/>
                  </a:lnTo>
                  <a:lnTo>
                    <a:pt x="54679" y="53445"/>
                  </a:lnTo>
                  <a:lnTo>
                    <a:pt x="56238" y="54345"/>
                  </a:lnTo>
                  <a:lnTo>
                    <a:pt x="63861" y="67602"/>
                  </a:lnTo>
                  <a:lnTo>
                    <a:pt x="52983" y="67602"/>
                  </a:lnTo>
                  <a:lnTo>
                    <a:pt x="31745" y="104504"/>
                  </a:lnTo>
                  <a:lnTo>
                    <a:pt x="38328" y="104504"/>
                  </a:lnTo>
                  <a:lnTo>
                    <a:pt x="39882" y="105399"/>
                  </a:lnTo>
                  <a:lnTo>
                    <a:pt x="41568" y="108314"/>
                  </a:lnTo>
                  <a:lnTo>
                    <a:pt x="41568" y="110103"/>
                  </a:lnTo>
                  <a:lnTo>
                    <a:pt x="20259" y="147123"/>
                  </a:lnTo>
                  <a:lnTo>
                    <a:pt x="29145" y="147123"/>
                  </a:lnTo>
                  <a:lnTo>
                    <a:pt x="30699" y="148018"/>
                  </a:lnTo>
                  <a:lnTo>
                    <a:pt x="32385" y="150933"/>
                  </a:lnTo>
                  <a:lnTo>
                    <a:pt x="32385" y="152722"/>
                  </a:lnTo>
                  <a:lnTo>
                    <a:pt x="13152" y="186111"/>
                  </a:lnTo>
                  <a:lnTo>
                    <a:pt x="110065" y="186111"/>
                  </a:lnTo>
                  <a:lnTo>
                    <a:pt x="110065" y="254010"/>
                  </a:lnTo>
                  <a:lnTo>
                    <a:pt x="125488" y="254010"/>
                  </a:lnTo>
                  <a:lnTo>
                    <a:pt x="125488" y="261328"/>
                  </a:lnTo>
                  <a:lnTo>
                    <a:pt x="123378" y="263434"/>
                  </a:lnTo>
                  <a:close/>
                </a:path>
                <a:path w="257175" h="264160">
                  <a:moveTo>
                    <a:pt x="155661" y="177102"/>
                  </a:moveTo>
                  <a:lnTo>
                    <a:pt x="50546" y="177102"/>
                  </a:lnTo>
                  <a:lnTo>
                    <a:pt x="49188" y="176321"/>
                  </a:lnTo>
                  <a:lnTo>
                    <a:pt x="47502" y="173406"/>
                  </a:lnTo>
                  <a:lnTo>
                    <a:pt x="47502" y="171616"/>
                  </a:lnTo>
                  <a:lnTo>
                    <a:pt x="72693" y="127857"/>
                  </a:lnTo>
                  <a:lnTo>
                    <a:pt x="59668" y="127857"/>
                  </a:lnTo>
                  <a:lnTo>
                    <a:pt x="58126" y="126972"/>
                  </a:lnTo>
                  <a:lnTo>
                    <a:pt x="56449" y="124024"/>
                  </a:lnTo>
                  <a:lnTo>
                    <a:pt x="56464" y="122239"/>
                  </a:lnTo>
                  <a:lnTo>
                    <a:pt x="64917" y="107527"/>
                  </a:lnTo>
                  <a:lnTo>
                    <a:pt x="65016" y="107273"/>
                  </a:lnTo>
                  <a:lnTo>
                    <a:pt x="65105" y="107014"/>
                  </a:lnTo>
                  <a:lnTo>
                    <a:pt x="65393" y="106538"/>
                  </a:lnTo>
                  <a:lnTo>
                    <a:pt x="65760" y="106133"/>
                  </a:lnTo>
                  <a:lnTo>
                    <a:pt x="70455" y="97981"/>
                  </a:lnTo>
                  <a:lnTo>
                    <a:pt x="52983" y="67602"/>
                  </a:lnTo>
                  <a:lnTo>
                    <a:pt x="63861" y="67602"/>
                  </a:lnTo>
                  <a:lnTo>
                    <a:pt x="75812" y="88384"/>
                  </a:lnTo>
                  <a:lnTo>
                    <a:pt x="75899" y="88535"/>
                  </a:lnTo>
                  <a:lnTo>
                    <a:pt x="86764" y="88535"/>
                  </a:lnTo>
                  <a:lnTo>
                    <a:pt x="73299" y="111893"/>
                  </a:lnTo>
                  <a:lnTo>
                    <a:pt x="73182" y="112048"/>
                  </a:lnTo>
                  <a:lnTo>
                    <a:pt x="69506" y="118439"/>
                  </a:lnTo>
                  <a:lnTo>
                    <a:pt x="82489" y="118439"/>
                  </a:lnTo>
                  <a:lnTo>
                    <a:pt x="84046" y="119333"/>
                  </a:lnTo>
                  <a:lnTo>
                    <a:pt x="85732" y="122239"/>
                  </a:lnTo>
                  <a:lnTo>
                    <a:pt x="85741" y="124024"/>
                  </a:lnTo>
                  <a:lnTo>
                    <a:pt x="60568" y="167787"/>
                  </a:lnTo>
                  <a:lnTo>
                    <a:pt x="161026" y="167787"/>
                  </a:lnTo>
                  <a:lnTo>
                    <a:pt x="155661" y="177102"/>
                  </a:lnTo>
                  <a:close/>
                </a:path>
                <a:path w="257175" h="264160">
                  <a:moveTo>
                    <a:pt x="165471" y="129892"/>
                  </a:moveTo>
                  <a:lnTo>
                    <a:pt x="154606" y="129892"/>
                  </a:lnTo>
                  <a:lnTo>
                    <a:pt x="155778" y="127857"/>
                  </a:lnTo>
                  <a:lnTo>
                    <a:pt x="166643" y="127857"/>
                  </a:lnTo>
                  <a:lnTo>
                    <a:pt x="165471" y="129892"/>
                  </a:lnTo>
                  <a:close/>
                </a:path>
                <a:path w="257175" h="264160">
                  <a:moveTo>
                    <a:pt x="174156" y="144990"/>
                  </a:moveTo>
                  <a:lnTo>
                    <a:pt x="163290" y="144990"/>
                  </a:lnTo>
                  <a:lnTo>
                    <a:pt x="164671" y="142588"/>
                  </a:lnTo>
                  <a:lnTo>
                    <a:pt x="164750" y="142451"/>
                  </a:lnTo>
                  <a:lnTo>
                    <a:pt x="175618" y="142451"/>
                  </a:lnTo>
                  <a:lnTo>
                    <a:pt x="174156" y="144990"/>
                  </a:lnTo>
                  <a:close/>
                </a:path>
                <a:path w="257175" h="264160">
                  <a:moveTo>
                    <a:pt x="250454" y="142588"/>
                  </a:moveTo>
                  <a:lnTo>
                    <a:pt x="247888" y="142451"/>
                  </a:lnTo>
                  <a:lnTo>
                    <a:pt x="250591" y="142451"/>
                  </a:lnTo>
                  <a:lnTo>
                    <a:pt x="250454" y="142588"/>
                  </a:lnTo>
                  <a:close/>
                </a:path>
                <a:path w="257175" h="264160">
                  <a:moveTo>
                    <a:pt x="110065" y="186111"/>
                  </a:moveTo>
                  <a:lnTo>
                    <a:pt x="92779" y="186111"/>
                  </a:lnTo>
                  <a:lnTo>
                    <a:pt x="87593" y="177102"/>
                  </a:lnTo>
                  <a:lnTo>
                    <a:pt x="98465" y="177102"/>
                  </a:lnTo>
                  <a:lnTo>
                    <a:pt x="100646" y="180889"/>
                  </a:lnTo>
                  <a:lnTo>
                    <a:pt x="110065" y="180889"/>
                  </a:lnTo>
                  <a:lnTo>
                    <a:pt x="110065" y="186111"/>
                  </a:lnTo>
                  <a:close/>
                </a:path>
                <a:path w="257175" h="264160">
                  <a:moveTo>
                    <a:pt x="110065" y="180889"/>
                  </a:moveTo>
                  <a:lnTo>
                    <a:pt x="100646" y="180889"/>
                  </a:lnTo>
                  <a:lnTo>
                    <a:pt x="100646" y="177102"/>
                  </a:lnTo>
                  <a:lnTo>
                    <a:pt x="110065" y="177102"/>
                  </a:lnTo>
                  <a:lnTo>
                    <a:pt x="110065" y="180889"/>
                  </a:lnTo>
                  <a:close/>
                </a:path>
                <a:path w="257175" h="264160">
                  <a:moveTo>
                    <a:pt x="125488" y="254010"/>
                  </a:moveTo>
                  <a:lnTo>
                    <a:pt x="116055" y="254010"/>
                  </a:lnTo>
                  <a:lnTo>
                    <a:pt x="116055" y="177102"/>
                  </a:lnTo>
                  <a:lnTo>
                    <a:pt x="125488" y="177102"/>
                  </a:lnTo>
                  <a:lnTo>
                    <a:pt x="125488" y="254010"/>
                  </a:lnTo>
                  <a:close/>
                </a:path>
                <a:path w="257175" h="264160">
                  <a:moveTo>
                    <a:pt x="211136" y="263580"/>
                  </a:moveTo>
                  <a:lnTo>
                    <a:pt x="192299" y="263580"/>
                  </a:lnTo>
                  <a:lnTo>
                    <a:pt x="190189" y="261474"/>
                  </a:lnTo>
                  <a:lnTo>
                    <a:pt x="190189" y="186521"/>
                  </a:lnTo>
                  <a:lnTo>
                    <a:pt x="199594" y="186521"/>
                  </a:lnTo>
                  <a:lnTo>
                    <a:pt x="199594" y="254161"/>
                  </a:lnTo>
                  <a:lnTo>
                    <a:pt x="213246" y="254161"/>
                  </a:lnTo>
                  <a:lnTo>
                    <a:pt x="213246" y="261474"/>
                  </a:lnTo>
                  <a:lnTo>
                    <a:pt x="211136" y="263580"/>
                  </a:lnTo>
                  <a:close/>
                </a:path>
                <a:path w="257175" h="264160">
                  <a:moveTo>
                    <a:pt x="213246" y="254161"/>
                  </a:moveTo>
                  <a:lnTo>
                    <a:pt x="203813" y="254161"/>
                  </a:lnTo>
                  <a:lnTo>
                    <a:pt x="203813" y="186521"/>
                  </a:lnTo>
                  <a:lnTo>
                    <a:pt x="213246" y="186521"/>
                  </a:lnTo>
                  <a:lnTo>
                    <a:pt x="213246" y="254161"/>
                  </a:lnTo>
                  <a:close/>
                </a:path>
                <a:path w="257175" h="264160">
                  <a:moveTo>
                    <a:pt x="61677" y="263721"/>
                  </a:moveTo>
                  <a:lnTo>
                    <a:pt x="44295" y="263721"/>
                  </a:lnTo>
                  <a:lnTo>
                    <a:pt x="42185" y="261616"/>
                  </a:lnTo>
                  <a:lnTo>
                    <a:pt x="42185" y="195525"/>
                  </a:lnTo>
                  <a:lnTo>
                    <a:pt x="51594" y="195525"/>
                  </a:lnTo>
                  <a:lnTo>
                    <a:pt x="51594" y="254302"/>
                  </a:lnTo>
                  <a:lnTo>
                    <a:pt x="63787" y="254302"/>
                  </a:lnTo>
                  <a:lnTo>
                    <a:pt x="63787" y="261616"/>
                  </a:lnTo>
                  <a:lnTo>
                    <a:pt x="61677" y="263721"/>
                  </a:lnTo>
                  <a:close/>
                </a:path>
                <a:path w="257175" h="264160">
                  <a:moveTo>
                    <a:pt x="63787" y="254302"/>
                  </a:moveTo>
                  <a:lnTo>
                    <a:pt x="54359" y="254302"/>
                  </a:lnTo>
                  <a:lnTo>
                    <a:pt x="54359" y="195525"/>
                  </a:lnTo>
                  <a:lnTo>
                    <a:pt x="63787" y="195525"/>
                  </a:lnTo>
                  <a:lnTo>
                    <a:pt x="63787" y="254302"/>
                  </a:lnTo>
                  <a:close/>
                </a:path>
              </a:pathLst>
            </a:custGeom>
            <a:solidFill>
              <a:srgbClr val="FA573D"/>
            </a:solidFill>
            <a:ln>
              <a:noFill/>
            </a:ln>
            <a:extLst>
              <a:ext uri="{91240B29-F687-4F45-9708-019B960494DF}">
                <a14:hiddenLine xmlns:a14="http://schemas.microsoft.com/office/drawing/2010/main" w="9525">
                  <a:solidFill>
                    <a:srgbClr val="000000"/>
                  </a:solidFill>
                  <a:round/>
                  <a:headEnd/>
                  <a:tailEnd/>
                </a14:hiddenLine>
              </a:ext>
            </a:extLst>
          </p:spPr>
          <p:txBody>
            <a:bodyPr lIns="0" tIns="0" rIns="0" bIns="0"/>
            <a:lstStyle/>
            <a:p>
              <a:endParaRPr lang="en-US"/>
            </a:p>
          </p:txBody>
        </p:sp>
      </p:grpSp>
      <p:sp>
        <p:nvSpPr>
          <p:cNvPr id="24586" name="object 31">
            <a:extLst>
              <a:ext uri="{FF2B5EF4-FFF2-40B4-BE49-F238E27FC236}">
                <a16:creationId xmlns:a16="http://schemas.microsoft.com/office/drawing/2014/main" id="{B43A2ED8-7768-E129-462B-B9BCCB51F095}"/>
              </a:ext>
            </a:extLst>
          </p:cNvPr>
          <p:cNvSpPr txBox="1">
            <a:spLocks noChangeArrowheads="1"/>
          </p:cNvSpPr>
          <p:nvPr/>
        </p:nvSpPr>
        <p:spPr bwMode="auto">
          <a:xfrm>
            <a:off x="2344738" y="1776413"/>
            <a:ext cx="6494462" cy="500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1121" rIns="0" bIns="0">
            <a:spAutoFit/>
          </a:bodyPr>
          <a:lstStyle>
            <a:lvl1pPr marL="11113">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nSpc>
                <a:spcPct val="104000"/>
              </a:lnSpc>
              <a:spcBef>
                <a:spcPts val="13"/>
              </a:spcBef>
              <a:buFontTx/>
              <a:buNone/>
            </a:pPr>
            <a:r>
              <a:rPr lang="en-US" altLang="en-US" sz="1500">
                <a:cs typeface="Calibri" panose="020F0502020204030204" pitchFamily="34" charset="0"/>
              </a:rPr>
              <a:t>people experiencing homelessness were counted in Skagit County on January 30, 2025 during the annual Point in Time Count (PITC)</a:t>
            </a:r>
          </a:p>
        </p:txBody>
      </p:sp>
      <p:sp>
        <p:nvSpPr>
          <p:cNvPr id="32" name="object 32">
            <a:extLst>
              <a:ext uri="{FF2B5EF4-FFF2-40B4-BE49-F238E27FC236}">
                <a16:creationId xmlns:a16="http://schemas.microsoft.com/office/drawing/2014/main" id="{EC49E534-8C7E-41FC-F268-98DE8A207375}"/>
              </a:ext>
            </a:extLst>
          </p:cNvPr>
          <p:cNvSpPr txBox="1"/>
          <p:nvPr/>
        </p:nvSpPr>
        <p:spPr>
          <a:xfrm>
            <a:off x="1333500" y="1781175"/>
            <a:ext cx="876300" cy="581025"/>
          </a:xfrm>
          <a:prstGeom prst="rect">
            <a:avLst/>
          </a:prstGeom>
        </p:spPr>
        <p:txBody>
          <a:bodyPr lIns="0" tIns="11206" rIns="0" bIns="0">
            <a:spAutoFit/>
          </a:bodyPr>
          <a:lstStyle/>
          <a:p>
            <a:pPr marL="11206">
              <a:spcBef>
                <a:spcPts val="88"/>
              </a:spcBef>
              <a:defRPr/>
            </a:pPr>
            <a:r>
              <a:rPr lang="en-US" sz="3706" spc="-269" dirty="0">
                <a:latin typeface="Arial Black"/>
                <a:cs typeface="Arial Black"/>
              </a:rPr>
              <a:t>682</a:t>
            </a:r>
            <a:endParaRPr sz="3706" dirty="0">
              <a:latin typeface="Arial Black"/>
              <a:cs typeface="Arial Black"/>
            </a:endParaRPr>
          </a:p>
        </p:txBody>
      </p:sp>
      <p:sp>
        <p:nvSpPr>
          <p:cNvPr id="33" name="object 33">
            <a:extLst>
              <a:ext uri="{FF2B5EF4-FFF2-40B4-BE49-F238E27FC236}">
                <a16:creationId xmlns:a16="http://schemas.microsoft.com/office/drawing/2014/main" id="{DF7F662C-467A-A14F-5626-7EE0BA09ED44}"/>
              </a:ext>
            </a:extLst>
          </p:cNvPr>
          <p:cNvSpPr txBox="1"/>
          <p:nvPr/>
        </p:nvSpPr>
        <p:spPr>
          <a:xfrm>
            <a:off x="1365250" y="5380038"/>
            <a:ext cx="2139950" cy="133350"/>
          </a:xfrm>
          <a:prstGeom prst="rect">
            <a:avLst/>
          </a:prstGeom>
        </p:spPr>
        <p:txBody>
          <a:bodyPr lIns="0" tIns="11206" rIns="0" bIns="0">
            <a:spAutoFit/>
          </a:bodyPr>
          <a:lstStyle/>
          <a:p>
            <a:pPr marL="11206">
              <a:spcBef>
                <a:spcPts val="88"/>
              </a:spcBef>
              <a:tabLst>
                <a:tab pos="485241" algn="l"/>
                <a:tab pos="923974" algn="l"/>
                <a:tab pos="1386802" algn="l"/>
                <a:tab pos="1835621" algn="l"/>
              </a:tabLst>
              <a:defRPr/>
            </a:pPr>
            <a:r>
              <a:rPr sz="794" spc="35" dirty="0">
                <a:solidFill>
                  <a:srgbClr val="403325"/>
                </a:solidFill>
                <a:latin typeface="Arial Black"/>
                <a:cs typeface="Arial Black"/>
              </a:rPr>
              <a:t>202</a:t>
            </a:r>
            <a:r>
              <a:rPr lang="en-US" sz="794" spc="35" dirty="0">
                <a:solidFill>
                  <a:srgbClr val="403325"/>
                </a:solidFill>
                <a:latin typeface="Arial Black"/>
                <a:cs typeface="Arial Black"/>
              </a:rPr>
              <a:t>1</a:t>
            </a:r>
            <a:r>
              <a:rPr sz="794" dirty="0">
                <a:solidFill>
                  <a:srgbClr val="403325"/>
                </a:solidFill>
                <a:latin typeface="Arial Black"/>
                <a:cs typeface="Arial Black"/>
              </a:rPr>
              <a:t>	</a:t>
            </a:r>
            <a:r>
              <a:rPr sz="794" spc="-18" dirty="0">
                <a:solidFill>
                  <a:srgbClr val="403325"/>
                </a:solidFill>
                <a:latin typeface="Arial Black"/>
                <a:cs typeface="Arial Black"/>
              </a:rPr>
              <a:t>202</a:t>
            </a:r>
            <a:r>
              <a:rPr lang="en-US" sz="794" spc="-18" dirty="0">
                <a:solidFill>
                  <a:srgbClr val="403325"/>
                </a:solidFill>
                <a:latin typeface="Arial Black"/>
                <a:cs typeface="Arial Black"/>
              </a:rPr>
              <a:t>2</a:t>
            </a:r>
            <a:r>
              <a:rPr sz="794" dirty="0">
                <a:solidFill>
                  <a:srgbClr val="403325"/>
                </a:solidFill>
                <a:latin typeface="Arial Black"/>
                <a:cs typeface="Arial Black"/>
              </a:rPr>
              <a:t>	</a:t>
            </a:r>
            <a:r>
              <a:rPr sz="794" spc="40" dirty="0">
                <a:solidFill>
                  <a:srgbClr val="403325"/>
                </a:solidFill>
                <a:latin typeface="Arial Black"/>
                <a:cs typeface="Arial Black"/>
              </a:rPr>
              <a:t>202</a:t>
            </a:r>
            <a:r>
              <a:rPr lang="en-US" sz="794" spc="40" dirty="0">
                <a:solidFill>
                  <a:srgbClr val="403325"/>
                </a:solidFill>
                <a:latin typeface="Arial Black"/>
                <a:cs typeface="Arial Black"/>
              </a:rPr>
              <a:t>3</a:t>
            </a:r>
            <a:r>
              <a:rPr sz="794" dirty="0">
                <a:solidFill>
                  <a:srgbClr val="403325"/>
                </a:solidFill>
                <a:latin typeface="Arial Black"/>
                <a:cs typeface="Arial Black"/>
              </a:rPr>
              <a:t>	</a:t>
            </a:r>
            <a:r>
              <a:rPr sz="794" spc="-18" dirty="0">
                <a:solidFill>
                  <a:srgbClr val="403325"/>
                </a:solidFill>
                <a:latin typeface="Arial Black"/>
                <a:cs typeface="Arial Black"/>
              </a:rPr>
              <a:t>202</a:t>
            </a:r>
            <a:r>
              <a:rPr lang="en-US" sz="794" spc="-18" dirty="0">
                <a:solidFill>
                  <a:srgbClr val="403325"/>
                </a:solidFill>
                <a:latin typeface="Arial Black"/>
                <a:cs typeface="Arial Black"/>
              </a:rPr>
              <a:t>4</a:t>
            </a:r>
            <a:r>
              <a:rPr sz="794" dirty="0">
                <a:solidFill>
                  <a:srgbClr val="403325"/>
                </a:solidFill>
                <a:latin typeface="Arial Black"/>
                <a:cs typeface="Arial Black"/>
              </a:rPr>
              <a:t>	</a:t>
            </a:r>
            <a:r>
              <a:rPr sz="794" spc="-18" dirty="0">
                <a:solidFill>
                  <a:srgbClr val="403325"/>
                </a:solidFill>
                <a:latin typeface="Arial Black"/>
                <a:cs typeface="Arial Black"/>
              </a:rPr>
              <a:t>202</a:t>
            </a:r>
            <a:r>
              <a:rPr lang="en-US" sz="794" spc="-18" dirty="0">
                <a:solidFill>
                  <a:srgbClr val="403325"/>
                </a:solidFill>
                <a:latin typeface="Arial Black"/>
                <a:cs typeface="Arial Black"/>
              </a:rPr>
              <a:t>5</a:t>
            </a:r>
            <a:endParaRPr sz="794" dirty="0">
              <a:latin typeface="Arial Black"/>
              <a:cs typeface="Arial Black"/>
            </a:endParaRPr>
          </a:p>
        </p:txBody>
      </p:sp>
      <p:sp>
        <p:nvSpPr>
          <p:cNvPr id="34" name="object 34">
            <a:extLst>
              <a:ext uri="{FF2B5EF4-FFF2-40B4-BE49-F238E27FC236}">
                <a16:creationId xmlns:a16="http://schemas.microsoft.com/office/drawing/2014/main" id="{42307892-0B52-625F-61F8-284AA5567740}"/>
              </a:ext>
            </a:extLst>
          </p:cNvPr>
          <p:cNvSpPr txBox="1"/>
          <p:nvPr/>
        </p:nvSpPr>
        <p:spPr>
          <a:xfrm>
            <a:off x="1424836" y="3881165"/>
            <a:ext cx="205184" cy="355226"/>
          </a:xfrm>
          <a:prstGeom prst="rect">
            <a:avLst/>
          </a:prstGeom>
        </p:spPr>
        <p:txBody>
          <a:bodyPr vert="vert270" lIns="0" tIns="0" rIns="0" bIns="0">
            <a:spAutoFit/>
          </a:bodyPr>
          <a:lstStyle/>
          <a:p>
            <a:pPr marL="11206">
              <a:lnSpc>
                <a:spcPts val="1641"/>
              </a:lnSpc>
              <a:defRPr/>
            </a:pPr>
            <a:r>
              <a:rPr sz="1412" spc="-57" dirty="0">
                <a:solidFill>
                  <a:srgbClr val="FFFFFF"/>
                </a:solidFill>
                <a:latin typeface="Arial Black"/>
                <a:cs typeface="Arial Black"/>
              </a:rPr>
              <a:t>314</a:t>
            </a:r>
            <a:endParaRPr sz="1412" dirty="0">
              <a:latin typeface="Arial Black"/>
              <a:cs typeface="Arial Black"/>
            </a:endParaRPr>
          </a:p>
        </p:txBody>
      </p:sp>
      <p:sp>
        <p:nvSpPr>
          <p:cNvPr id="35" name="object 35">
            <a:extLst>
              <a:ext uri="{FF2B5EF4-FFF2-40B4-BE49-F238E27FC236}">
                <a16:creationId xmlns:a16="http://schemas.microsoft.com/office/drawing/2014/main" id="{C3A2DA59-8AAB-282B-0A66-06F6DE1C8928}"/>
              </a:ext>
            </a:extLst>
          </p:cNvPr>
          <p:cNvSpPr txBox="1"/>
          <p:nvPr/>
        </p:nvSpPr>
        <p:spPr>
          <a:xfrm>
            <a:off x="1871445" y="4484686"/>
            <a:ext cx="205184" cy="359148"/>
          </a:xfrm>
          <a:prstGeom prst="rect">
            <a:avLst/>
          </a:prstGeom>
        </p:spPr>
        <p:txBody>
          <a:bodyPr vert="vert270" lIns="0" tIns="0" rIns="0" bIns="0">
            <a:spAutoFit/>
          </a:bodyPr>
          <a:lstStyle/>
          <a:p>
            <a:pPr marL="11206">
              <a:lnSpc>
                <a:spcPts val="1641"/>
              </a:lnSpc>
              <a:defRPr/>
            </a:pPr>
            <a:r>
              <a:rPr sz="1412" spc="-44" dirty="0">
                <a:solidFill>
                  <a:srgbClr val="FFFFFF"/>
                </a:solidFill>
                <a:latin typeface="Arial Black"/>
                <a:cs typeface="Arial Black"/>
              </a:rPr>
              <a:t>184</a:t>
            </a:r>
            <a:endParaRPr sz="1412" dirty="0">
              <a:latin typeface="Arial Black"/>
              <a:cs typeface="Arial Black"/>
            </a:endParaRPr>
          </a:p>
        </p:txBody>
      </p:sp>
      <p:sp>
        <p:nvSpPr>
          <p:cNvPr id="36" name="object 36">
            <a:extLst>
              <a:ext uri="{FF2B5EF4-FFF2-40B4-BE49-F238E27FC236}">
                <a16:creationId xmlns:a16="http://schemas.microsoft.com/office/drawing/2014/main" id="{58EEB2C4-DA12-1F5F-6C96-BF7B31DC9956}"/>
              </a:ext>
            </a:extLst>
          </p:cNvPr>
          <p:cNvSpPr txBox="1"/>
          <p:nvPr/>
        </p:nvSpPr>
        <p:spPr>
          <a:xfrm>
            <a:off x="2329091" y="4078413"/>
            <a:ext cx="205184" cy="355226"/>
          </a:xfrm>
          <a:prstGeom prst="rect">
            <a:avLst/>
          </a:prstGeom>
        </p:spPr>
        <p:txBody>
          <a:bodyPr vert="vert270" lIns="0" tIns="0" rIns="0" bIns="0">
            <a:spAutoFit/>
          </a:bodyPr>
          <a:lstStyle/>
          <a:p>
            <a:pPr marL="11206">
              <a:lnSpc>
                <a:spcPts val="1641"/>
              </a:lnSpc>
              <a:defRPr/>
            </a:pPr>
            <a:r>
              <a:rPr sz="1412" spc="-57" dirty="0">
                <a:solidFill>
                  <a:srgbClr val="FFFFFF"/>
                </a:solidFill>
                <a:latin typeface="Arial Black"/>
                <a:cs typeface="Arial Black"/>
              </a:rPr>
              <a:t>314</a:t>
            </a:r>
            <a:endParaRPr sz="1412" dirty="0">
              <a:latin typeface="Arial Black"/>
              <a:cs typeface="Arial Black"/>
            </a:endParaRPr>
          </a:p>
        </p:txBody>
      </p:sp>
      <p:sp>
        <p:nvSpPr>
          <p:cNvPr id="37" name="object 37">
            <a:extLst>
              <a:ext uri="{FF2B5EF4-FFF2-40B4-BE49-F238E27FC236}">
                <a16:creationId xmlns:a16="http://schemas.microsoft.com/office/drawing/2014/main" id="{D43335AD-7F15-2EA4-7F27-7A01A872B384}"/>
              </a:ext>
            </a:extLst>
          </p:cNvPr>
          <p:cNvSpPr txBox="1"/>
          <p:nvPr/>
        </p:nvSpPr>
        <p:spPr>
          <a:xfrm>
            <a:off x="2799738" y="3137119"/>
            <a:ext cx="205184" cy="396128"/>
          </a:xfrm>
          <a:prstGeom prst="rect">
            <a:avLst/>
          </a:prstGeom>
        </p:spPr>
        <p:txBody>
          <a:bodyPr vert="vert270" lIns="0" tIns="0" rIns="0" bIns="0">
            <a:spAutoFit/>
          </a:bodyPr>
          <a:lstStyle/>
          <a:p>
            <a:pPr marL="11206">
              <a:lnSpc>
                <a:spcPts val="1641"/>
              </a:lnSpc>
              <a:defRPr/>
            </a:pPr>
            <a:r>
              <a:rPr sz="1412" spc="-22" dirty="0">
                <a:solidFill>
                  <a:srgbClr val="FFFFFF"/>
                </a:solidFill>
                <a:latin typeface="Arial Black"/>
                <a:cs typeface="Arial Black"/>
              </a:rPr>
              <a:t>533</a:t>
            </a:r>
            <a:endParaRPr sz="1412" dirty="0">
              <a:latin typeface="Arial Black"/>
              <a:cs typeface="Arial Black"/>
            </a:endParaRPr>
          </a:p>
        </p:txBody>
      </p:sp>
      <p:sp>
        <p:nvSpPr>
          <p:cNvPr id="24593" name="object 38">
            <a:extLst>
              <a:ext uri="{FF2B5EF4-FFF2-40B4-BE49-F238E27FC236}">
                <a16:creationId xmlns:a16="http://schemas.microsoft.com/office/drawing/2014/main" id="{7C15F96A-CB92-BABF-9FBD-6E31F5F7FCCE}"/>
              </a:ext>
            </a:extLst>
          </p:cNvPr>
          <p:cNvSpPr txBox="1">
            <a:spLocks noChangeArrowheads="1"/>
          </p:cNvSpPr>
          <p:nvPr/>
        </p:nvSpPr>
        <p:spPr bwMode="auto">
          <a:xfrm>
            <a:off x="4618038" y="4337050"/>
            <a:ext cx="4133850" cy="422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3922" rIns="0" bIns="0">
            <a:spAutoFit/>
          </a:bodyPr>
          <a:lstStyle>
            <a:lvl1pPr marL="11113">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nSpc>
                <a:spcPct val="106000"/>
              </a:lnSpc>
              <a:spcBef>
                <a:spcPts val="25"/>
              </a:spcBef>
              <a:buFontTx/>
              <a:buNone/>
            </a:pPr>
            <a:r>
              <a:rPr lang="en-US" altLang="en-US" sz="800" i="1">
                <a:latin typeface="Verdana" panose="020B0604030504040204" pitchFamily="34" charset="0"/>
              </a:rPr>
              <a:t>*unsheltered does not include individuals temporarily living with friends or family, those currently in the hospital or at a behavioral health facility, or individuals who are incarcerated</a:t>
            </a:r>
            <a:endParaRPr lang="en-US" altLang="en-US" sz="800">
              <a:latin typeface="Verdana" panose="020B0604030504040204" pitchFamily="34" charset="0"/>
            </a:endParaRPr>
          </a:p>
        </p:txBody>
      </p:sp>
      <p:sp>
        <p:nvSpPr>
          <p:cNvPr id="40" name="object 40">
            <a:extLst>
              <a:ext uri="{FF2B5EF4-FFF2-40B4-BE49-F238E27FC236}">
                <a16:creationId xmlns:a16="http://schemas.microsoft.com/office/drawing/2014/main" id="{E060CBCB-339F-2ECE-1F84-38AC6DB91BE5}"/>
              </a:ext>
            </a:extLst>
          </p:cNvPr>
          <p:cNvSpPr txBox="1"/>
          <p:nvPr/>
        </p:nvSpPr>
        <p:spPr>
          <a:xfrm>
            <a:off x="1789113" y="1011238"/>
            <a:ext cx="6288087" cy="379412"/>
          </a:xfrm>
          <a:prstGeom prst="rect">
            <a:avLst/>
          </a:prstGeom>
        </p:spPr>
        <p:txBody>
          <a:bodyPr lIns="0" tIns="12326" rIns="0" bIns="0">
            <a:spAutoFit/>
          </a:bodyPr>
          <a:lstStyle/>
          <a:p>
            <a:pPr marL="11206">
              <a:spcBef>
                <a:spcPts val="97"/>
              </a:spcBef>
              <a:defRPr/>
            </a:pPr>
            <a:r>
              <a:rPr sz="2382" dirty="0">
                <a:solidFill>
                  <a:srgbClr val="2F5370"/>
                </a:solidFill>
                <a:latin typeface="Lucida Sans"/>
                <a:cs typeface="Lucida Sans"/>
              </a:rPr>
              <a:t>Measuring</a:t>
            </a:r>
            <a:r>
              <a:rPr sz="2382" spc="4" dirty="0">
                <a:solidFill>
                  <a:srgbClr val="2F5370"/>
                </a:solidFill>
                <a:latin typeface="Lucida Sans"/>
                <a:cs typeface="Lucida Sans"/>
              </a:rPr>
              <a:t> </a:t>
            </a:r>
            <a:r>
              <a:rPr sz="2382" spc="-40" dirty="0">
                <a:solidFill>
                  <a:srgbClr val="2F5370"/>
                </a:solidFill>
                <a:latin typeface="Lucida Sans"/>
                <a:cs typeface="Lucida Sans"/>
              </a:rPr>
              <a:t>Homelessness</a:t>
            </a:r>
            <a:r>
              <a:rPr sz="2382" spc="4" dirty="0">
                <a:solidFill>
                  <a:srgbClr val="2F5370"/>
                </a:solidFill>
                <a:latin typeface="Lucida Sans"/>
                <a:cs typeface="Lucida Sans"/>
              </a:rPr>
              <a:t> </a:t>
            </a:r>
            <a:r>
              <a:rPr sz="2382" dirty="0">
                <a:solidFill>
                  <a:srgbClr val="2F5370"/>
                </a:solidFill>
                <a:latin typeface="Lucida Sans"/>
                <a:cs typeface="Lucida Sans"/>
              </a:rPr>
              <a:t>in</a:t>
            </a:r>
            <a:r>
              <a:rPr sz="2382" spc="9" dirty="0">
                <a:solidFill>
                  <a:srgbClr val="2F5370"/>
                </a:solidFill>
                <a:latin typeface="Lucida Sans"/>
                <a:cs typeface="Lucida Sans"/>
              </a:rPr>
              <a:t> </a:t>
            </a:r>
            <a:r>
              <a:rPr sz="2382" spc="66" dirty="0">
                <a:solidFill>
                  <a:srgbClr val="2F5370"/>
                </a:solidFill>
                <a:latin typeface="Lucida Sans"/>
                <a:cs typeface="Lucida Sans"/>
              </a:rPr>
              <a:t>Skagit</a:t>
            </a:r>
            <a:r>
              <a:rPr sz="2382" spc="4" dirty="0">
                <a:solidFill>
                  <a:srgbClr val="2F5370"/>
                </a:solidFill>
                <a:latin typeface="Lucida Sans"/>
                <a:cs typeface="Lucida Sans"/>
              </a:rPr>
              <a:t> </a:t>
            </a:r>
            <a:r>
              <a:rPr sz="2382" spc="-9" dirty="0">
                <a:solidFill>
                  <a:srgbClr val="2F5370"/>
                </a:solidFill>
                <a:latin typeface="Lucida Sans"/>
                <a:cs typeface="Lucida Sans"/>
              </a:rPr>
              <a:t>County</a:t>
            </a:r>
            <a:endParaRPr sz="2382" dirty="0">
              <a:latin typeface="Lucida Sans"/>
              <a:cs typeface="Lucida Sans"/>
            </a:endParaRPr>
          </a:p>
        </p:txBody>
      </p:sp>
      <p:sp>
        <p:nvSpPr>
          <p:cNvPr id="42" name="object 42">
            <a:extLst>
              <a:ext uri="{FF2B5EF4-FFF2-40B4-BE49-F238E27FC236}">
                <a16:creationId xmlns:a16="http://schemas.microsoft.com/office/drawing/2014/main" id="{3D564DB2-344A-5CF7-4548-870165AED579}"/>
              </a:ext>
            </a:extLst>
          </p:cNvPr>
          <p:cNvSpPr txBox="1"/>
          <p:nvPr/>
        </p:nvSpPr>
        <p:spPr>
          <a:xfrm>
            <a:off x="4618038" y="3008313"/>
            <a:ext cx="1577975" cy="201612"/>
          </a:xfrm>
          <a:prstGeom prst="rect">
            <a:avLst/>
          </a:prstGeom>
        </p:spPr>
        <p:txBody>
          <a:bodyPr lIns="0" tIns="11206" rIns="0" bIns="0">
            <a:spAutoFit/>
          </a:bodyPr>
          <a:lstStyle/>
          <a:p>
            <a:pPr marL="11206">
              <a:spcBef>
                <a:spcPts val="88"/>
              </a:spcBef>
              <a:defRPr/>
            </a:pPr>
            <a:r>
              <a:rPr sz="1235" spc="79" dirty="0">
                <a:latin typeface="Calibri"/>
                <a:cs typeface="Calibri"/>
              </a:rPr>
              <a:t>sheltered</a:t>
            </a:r>
            <a:r>
              <a:rPr sz="1235" spc="124" dirty="0">
                <a:latin typeface="Calibri"/>
                <a:cs typeface="Calibri"/>
              </a:rPr>
              <a:t> </a:t>
            </a:r>
            <a:r>
              <a:rPr sz="1235" spc="66" dirty="0">
                <a:latin typeface="Calibri"/>
                <a:cs typeface="Calibri"/>
              </a:rPr>
              <a:t>individuals</a:t>
            </a:r>
            <a:endParaRPr sz="1235">
              <a:latin typeface="Calibri"/>
              <a:cs typeface="Calibri"/>
            </a:endParaRPr>
          </a:p>
        </p:txBody>
      </p:sp>
      <p:sp>
        <p:nvSpPr>
          <p:cNvPr id="43" name="object 43">
            <a:extLst>
              <a:ext uri="{FF2B5EF4-FFF2-40B4-BE49-F238E27FC236}">
                <a16:creationId xmlns:a16="http://schemas.microsoft.com/office/drawing/2014/main" id="{A9CC4892-1AB4-0AD8-8BAA-A390BAFFBA9B}"/>
              </a:ext>
            </a:extLst>
          </p:cNvPr>
          <p:cNvSpPr txBox="1"/>
          <p:nvPr/>
        </p:nvSpPr>
        <p:spPr>
          <a:xfrm>
            <a:off x="7159625" y="3008313"/>
            <a:ext cx="1747838" cy="201612"/>
          </a:xfrm>
          <a:prstGeom prst="rect">
            <a:avLst/>
          </a:prstGeom>
        </p:spPr>
        <p:txBody>
          <a:bodyPr lIns="0" tIns="11206" rIns="0" bIns="0">
            <a:spAutoFit/>
          </a:bodyPr>
          <a:lstStyle/>
          <a:p>
            <a:pPr marL="11206">
              <a:spcBef>
                <a:spcPts val="88"/>
              </a:spcBef>
              <a:defRPr/>
            </a:pPr>
            <a:r>
              <a:rPr sz="1235" spc="66" dirty="0">
                <a:latin typeface="Calibri"/>
                <a:cs typeface="Calibri"/>
              </a:rPr>
              <a:t>unsheltered</a:t>
            </a:r>
            <a:r>
              <a:rPr sz="1235" spc="132" dirty="0">
                <a:latin typeface="Calibri"/>
                <a:cs typeface="Calibri"/>
              </a:rPr>
              <a:t> </a:t>
            </a:r>
            <a:r>
              <a:rPr sz="1235" spc="66" dirty="0">
                <a:latin typeface="Calibri"/>
                <a:cs typeface="Calibri"/>
              </a:rPr>
              <a:t>individuals</a:t>
            </a:r>
            <a:endParaRPr sz="1235">
              <a:latin typeface="Calibri"/>
              <a:cs typeface="Calibri"/>
            </a:endParaRPr>
          </a:p>
        </p:txBody>
      </p:sp>
      <p:sp>
        <p:nvSpPr>
          <p:cNvPr id="44" name="object 44">
            <a:extLst>
              <a:ext uri="{FF2B5EF4-FFF2-40B4-BE49-F238E27FC236}">
                <a16:creationId xmlns:a16="http://schemas.microsoft.com/office/drawing/2014/main" id="{9B436545-C0E3-9E9E-9B5C-C8D516D1760A}"/>
              </a:ext>
            </a:extLst>
          </p:cNvPr>
          <p:cNvSpPr txBox="1"/>
          <p:nvPr/>
        </p:nvSpPr>
        <p:spPr>
          <a:xfrm>
            <a:off x="5035550" y="3771900"/>
            <a:ext cx="931863" cy="273050"/>
          </a:xfrm>
          <a:prstGeom prst="rect">
            <a:avLst/>
          </a:prstGeom>
        </p:spPr>
        <p:txBody>
          <a:bodyPr lIns="0" tIns="14568" rIns="0" bIns="0">
            <a:spAutoFit/>
          </a:bodyPr>
          <a:lstStyle/>
          <a:p>
            <a:pPr marL="33619">
              <a:spcBef>
                <a:spcPts val="115"/>
              </a:spcBef>
              <a:defRPr/>
            </a:pPr>
            <a:r>
              <a:rPr lang="en-US" sz="2515" baseline="-13157" dirty="0">
                <a:latin typeface="Arial Black"/>
                <a:cs typeface="Arial Black"/>
              </a:rPr>
              <a:t>66</a:t>
            </a:r>
            <a:r>
              <a:rPr sz="2515" baseline="-13157" dirty="0">
                <a:latin typeface="Arial Black"/>
                <a:cs typeface="Arial Black"/>
              </a:rPr>
              <a:t>%</a:t>
            </a:r>
            <a:r>
              <a:rPr sz="2515" spc="-39" baseline="-13157" dirty="0">
                <a:latin typeface="Arial Black"/>
                <a:cs typeface="Arial Black"/>
              </a:rPr>
              <a:t> </a:t>
            </a:r>
            <a:r>
              <a:rPr sz="927" spc="-18" dirty="0">
                <a:latin typeface="Arial Black"/>
                <a:cs typeface="Arial Black"/>
              </a:rPr>
              <a:t>(3</a:t>
            </a:r>
            <a:r>
              <a:rPr lang="en-US" sz="927" spc="-18" dirty="0">
                <a:latin typeface="Arial Black"/>
                <a:cs typeface="Arial Black"/>
              </a:rPr>
              <a:t>39</a:t>
            </a:r>
            <a:r>
              <a:rPr sz="927" spc="-18" dirty="0">
                <a:latin typeface="Arial Black"/>
                <a:cs typeface="Arial Black"/>
              </a:rPr>
              <a:t>)</a:t>
            </a:r>
            <a:endParaRPr sz="927" dirty="0">
              <a:latin typeface="Arial Black"/>
              <a:cs typeface="Arial Black"/>
            </a:endParaRPr>
          </a:p>
        </p:txBody>
      </p:sp>
      <p:sp>
        <p:nvSpPr>
          <p:cNvPr id="45" name="object 45">
            <a:extLst>
              <a:ext uri="{FF2B5EF4-FFF2-40B4-BE49-F238E27FC236}">
                <a16:creationId xmlns:a16="http://schemas.microsoft.com/office/drawing/2014/main" id="{3C78E545-92B7-B9C3-F053-128FBAA8DE75}"/>
              </a:ext>
            </a:extLst>
          </p:cNvPr>
          <p:cNvSpPr txBox="1"/>
          <p:nvPr/>
        </p:nvSpPr>
        <p:spPr>
          <a:xfrm>
            <a:off x="7554913" y="3805238"/>
            <a:ext cx="941387" cy="273050"/>
          </a:xfrm>
          <a:prstGeom prst="rect">
            <a:avLst/>
          </a:prstGeom>
        </p:spPr>
        <p:txBody>
          <a:bodyPr lIns="0" tIns="14568" rIns="0" bIns="0">
            <a:spAutoFit/>
          </a:bodyPr>
          <a:lstStyle/>
          <a:p>
            <a:pPr marL="45386">
              <a:spcBef>
                <a:spcPts val="115"/>
              </a:spcBef>
              <a:defRPr/>
            </a:pPr>
            <a:r>
              <a:rPr lang="en-US" sz="927" spc="-18" dirty="0">
                <a:latin typeface="Arial Black"/>
                <a:cs typeface="Arial Black"/>
              </a:rPr>
              <a:t>(173)</a:t>
            </a:r>
            <a:r>
              <a:rPr lang="en-US" sz="927" spc="-31" dirty="0">
                <a:latin typeface="Arial Black"/>
                <a:cs typeface="Arial Black"/>
              </a:rPr>
              <a:t> </a:t>
            </a:r>
            <a:r>
              <a:rPr lang="en-US" sz="2515" spc="-33" baseline="-10233" dirty="0">
                <a:latin typeface="Arial Black"/>
                <a:cs typeface="Arial Black"/>
              </a:rPr>
              <a:t>34%</a:t>
            </a:r>
            <a:endParaRPr lang="en-US" sz="2515" baseline="-10233" dirty="0">
              <a:latin typeface="Arial Black"/>
              <a:cs typeface="Arial Black"/>
            </a:endParaRPr>
          </a:p>
        </p:txBody>
      </p:sp>
      <p:sp>
        <p:nvSpPr>
          <p:cNvPr id="46" name="object 46">
            <a:extLst>
              <a:ext uri="{FF2B5EF4-FFF2-40B4-BE49-F238E27FC236}">
                <a16:creationId xmlns:a16="http://schemas.microsoft.com/office/drawing/2014/main" id="{5A86A794-EF51-FEDB-74DA-E11ACDBAF1C0}"/>
              </a:ext>
            </a:extLst>
          </p:cNvPr>
          <p:cNvSpPr txBox="1"/>
          <p:nvPr/>
        </p:nvSpPr>
        <p:spPr>
          <a:xfrm>
            <a:off x="4137025" y="3373438"/>
            <a:ext cx="446088" cy="214312"/>
          </a:xfrm>
          <a:prstGeom prst="rect">
            <a:avLst/>
          </a:prstGeom>
        </p:spPr>
        <p:txBody>
          <a:bodyPr lIns="0" tIns="10646" rIns="0" bIns="0">
            <a:spAutoFit/>
          </a:bodyPr>
          <a:lstStyle/>
          <a:p>
            <a:pPr marL="11206">
              <a:spcBef>
                <a:spcPts val="84"/>
              </a:spcBef>
              <a:defRPr/>
            </a:pPr>
            <a:r>
              <a:rPr sz="1324" spc="-18" dirty="0">
                <a:latin typeface="Lucida Sans"/>
                <a:cs typeface="Lucida Sans"/>
              </a:rPr>
              <a:t>202</a:t>
            </a:r>
            <a:r>
              <a:rPr lang="en-US" sz="1324" spc="-18" dirty="0">
                <a:latin typeface="Lucida Sans"/>
                <a:cs typeface="Lucida Sans"/>
              </a:rPr>
              <a:t>5</a:t>
            </a:r>
            <a:endParaRPr sz="1324" dirty="0">
              <a:latin typeface="Lucida Sans"/>
              <a:cs typeface="Lucida Sans"/>
            </a:endParaRPr>
          </a:p>
        </p:txBody>
      </p:sp>
      <p:sp>
        <p:nvSpPr>
          <p:cNvPr id="47" name="object 47">
            <a:extLst>
              <a:ext uri="{FF2B5EF4-FFF2-40B4-BE49-F238E27FC236}">
                <a16:creationId xmlns:a16="http://schemas.microsoft.com/office/drawing/2014/main" id="{8AC833AC-5B82-B848-37C6-03AC84651CE0}"/>
              </a:ext>
            </a:extLst>
          </p:cNvPr>
          <p:cNvSpPr txBox="1"/>
          <p:nvPr/>
        </p:nvSpPr>
        <p:spPr>
          <a:xfrm>
            <a:off x="4138613" y="3846513"/>
            <a:ext cx="441325" cy="214312"/>
          </a:xfrm>
          <a:prstGeom prst="rect">
            <a:avLst/>
          </a:prstGeom>
        </p:spPr>
        <p:txBody>
          <a:bodyPr lIns="0" tIns="10646" rIns="0" bIns="0">
            <a:spAutoFit/>
          </a:bodyPr>
          <a:lstStyle/>
          <a:p>
            <a:pPr marL="11206">
              <a:spcBef>
                <a:spcPts val="84"/>
              </a:spcBef>
              <a:defRPr/>
            </a:pPr>
            <a:r>
              <a:rPr sz="1324" spc="-18" dirty="0">
                <a:latin typeface="Lucida Sans"/>
                <a:cs typeface="Lucida Sans"/>
              </a:rPr>
              <a:t>202</a:t>
            </a:r>
            <a:r>
              <a:rPr lang="en-US" sz="1324" spc="-18" dirty="0">
                <a:latin typeface="Lucida Sans"/>
                <a:cs typeface="Lucida Sans"/>
              </a:rPr>
              <a:t>4</a:t>
            </a:r>
            <a:endParaRPr sz="1324" dirty="0">
              <a:latin typeface="Lucida Sans"/>
              <a:cs typeface="Lucida Sans"/>
            </a:endParaRPr>
          </a:p>
        </p:txBody>
      </p:sp>
      <p:sp>
        <p:nvSpPr>
          <p:cNvPr id="24601" name="object 48">
            <a:extLst>
              <a:ext uri="{FF2B5EF4-FFF2-40B4-BE49-F238E27FC236}">
                <a16:creationId xmlns:a16="http://schemas.microsoft.com/office/drawing/2014/main" id="{9144632B-81DC-34E5-AA04-22460B6FB306}"/>
              </a:ext>
            </a:extLst>
          </p:cNvPr>
          <p:cNvSpPr txBox="1">
            <a:spLocks noChangeArrowheads="1"/>
          </p:cNvSpPr>
          <p:nvPr/>
        </p:nvSpPr>
        <p:spPr bwMode="auto">
          <a:xfrm>
            <a:off x="1154113" y="3228975"/>
            <a:ext cx="811212" cy="407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24093" rIns="0" bIns="0">
            <a:spAutoFit/>
          </a:bodyPr>
          <a:lstStyle>
            <a:lvl1pPr marL="11113">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nSpc>
                <a:spcPts val="1525"/>
              </a:lnSpc>
              <a:spcBef>
                <a:spcPts val="188"/>
              </a:spcBef>
              <a:buFontTx/>
              <a:buNone/>
            </a:pPr>
            <a:r>
              <a:rPr lang="en-US" altLang="en-US" sz="1300" u="sng">
                <a:latin typeface="Lucida Sans" panose="020B0602030504020204" pitchFamily="34" charset="0"/>
              </a:rPr>
              <a:t>PIT Count</a:t>
            </a:r>
            <a:r>
              <a:rPr lang="en-US" altLang="en-US" sz="1300">
                <a:latin typeface="Lucida Sans" panose="020B0602030504020204" pitchFamily="34" charset="0"/>
              </a:rPr>
              <a:t> </a:t>
            </a:r>
            <a:r>
              <a:rPr lang="en-US" altLang="en-US" sz="1300" u="sng">
                <a:latin typeface="Lucida Sans" panose="020B0602030504020204" pitchFamily="34" charset="0"/>
              </a:rPr>
              <a:t>Trends</a:t>
            </a:r>
            <a:endParaRPr lang="en-US" altLang="en-US" sz="1300">
              <a:latin typeface="Lucida Sans" panose="020B0602030504020204" pitchFamily="34" charset="0"/>
            </a:endParaRPr>
          </a:p>
        </p:txBody>
      </p:sp>
      <p:sp>
        <p:nvSpPr>
          <p:cNvPr id="24602" name="object 54">
            <a:extLst>
              <a:ext uri="{FF2B5EF4-FFF2-40B4-BE49-F238E27FC236}">
                <a16:creationId xmlns:a16="http://schemas.microsoft.com/office/drawing/2014/main" id="{5E5FB096-79D8-969C-5B1F-51C0ACE3A9E5}"/>
              </a:ext>
            </a:extLst>
          </p:cNvPr>
          <p:cNvSpPr>
            <a:spLocks/>
          </p:cNvSpPr>
          <p:nvPr/>
        </p:nvSpPr>
        <p:spPr bwMode="auto">
          <a:xfrm>
            <a:off x="6853238" y="5265738"/>
            <a:ext cx="22225" cy="17462"/>
          </a:xfrm>
          <a:custGeom>
            <a:avLst/>
            <a:gdLst>
              <a:gd name="T0" fmla="*/ 7173 w 26034"/>
              <a:gd name="T1" fmla="*/ 9494 h 19050"/>
              <a:gd name="T2" fmla="*/ 0 w 26034"/>
              <a:gd name="T3" fmla="*/ 9494 h 19050"/>
              <a:gd name="T4" fmla="*/ 0 w 26034"/>
              <a:gd name="T5" fmla="*/ 0 h 19050"/>
              <a:gd name="T6" fmla="*/ 7173 w 26034"/>
              <a:gd name="T7" fmla="*/ 0 h 19050"/>
              <a:gd name="T8" fmla="*/ 7173 w 26034"/>
              <a:gd name="T9" fmla="*/ 9494 h 1905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6034" h="19050">
                <a:moveTo>
                  <a:pt x="25426" y="19049"/>
                </a:moveTo>
                <a:lnTo>
                  <a:pt x="0" y="19049"/>
                </a:lnTo>
                <a:lnTo>
                  <a:pt x="0" y="0"/>
                </a:lnTo>
                <a:lnTo>
                  <a:pt x="25426" y="0"/>
                </a:lnTo>
                <a:lnTo>
                  <a:pt x="25426" y="19049"/>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lIns="0" tIns="0" rIns="0" bIns="0"/>
          <a:lstStyle/>
          <a:p>
            <a:endParaRPr lang="en-US"/>
          </a:p>
        </p:txBody>
      </p:sp>
      <p:sp>
        <p:nvSpPr>
          <p:cNvPr id="24603" name="object 6">
            <a:extLst>
              <a:ext uri="{FF2B5EF4-FFF2-40B4-BE49-F238E27FC236}">
                <a16:creationId xmlns:a16="http://schemas.microsoft.com/office/drawing/2014/main" id="{D756433C-B3E0-D5F8-C813-E3F6EE66C481}"/>
              </a:ext>
            </a:extLst>
          </p:cNvPr>
          <p:cNvSpPr>
            <a:spLocks/>
          </p:cNvSpPr>
          <p:nvPr/>
        </p:nvSpPr>
        <p:spPr bwMode="auto">
          <a:xfrm>
            <a:off x="1782763" y="4540250"/>
            <a:ext cx="417512" cy="781050"/>
          </a:xfrm>
          <a:custGeom>
            <a:avLst/>
            <a:gdLst>
              <a:gd name="T0" fmla="*/ 170828 w 474345"/>
              <a:gd name="T1" fmla="*/ 133 h 2698750"/>
              <a:gd name="T2" fmla="*/ 0 w 474345"/>
              <a:gd name="T3" fmla="*/ 133 h 2698750"/>
              <a:gd name="T4" fmla="*/ 0 w 474345"/>
              <a:gd name="T5" fmla="*/ 1 h 2698750"/>
              <a:gd name="T6" fmla="*/ 10111 w 474345"/>
              <a:gd name="T7" fmla="*/ 0 h 2698750"/>
              <a:gd name="T8" fmla="*/ 11855 w 474345"/>
              <a:gd name="T9" fmla="*/ 0 h 2698750"/>
              <a:gd name="T10" fmla="*/ 158974 w 474345"/>
              <a:gd name="T11" fmla="*/ 0 h 2698750"/>
              <a:gd name="T12" fmla="*/ 170482 w 474345"/>
              <a:gd name="T13" fmla="*/ 1 h 2698750"/>
              <a:gd name="T14" fmla="*/ 170828 w 474345"/>
              <a:gd name="T15" fmla="*/ 133 h 2698750"/>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474345" h="2698750">
                <a:moveTo>
                  <a:pt x="474202" y="2698634"/>
                </a:moveTo>
                <a:lnTo>
                  <a:pt x="0" y="2698634"/>
                </a:lnTo>
                <a:lnTo>
                  <a:pt x="0" y="32905"/>
                </a:lnTo>
                <a:lnTo>
                  <a:pt x="28066" y="962"/>
                </a:lnTo>
                <a:lnTo>
                  <a:pt x="32905" y="0"/>
                </a:lnTo>
                <a:lnTo>
                  <a:pt x="441296" y="0"/>
                </a:lnTo>
                <a:lnTo>
                  <a:pt x="473239" y="28066"/>
                </a:lnTo>
                <a:lnTo>
                  <a:pt x="474202" y="2698634"/>
                </a:lnTo>
                <a:close/>
              </a:path>
            </a:pathLst>
          </a:custGeom>
          <a:solidFill>
            <a:srgbClr val="FA573D"/>
          </a:solidFill>
          <a:ln>
            <a:noFill/>
          </a:ln>
          <a:extLst>
            <a:ext uri="{91240B29-F687-4F45-9708-019B960494DF}">
              <a14:hiddenLine xmlns:a14="http://schemas.microsoft.com/office/drawing/2010/main" w="9525">
                <a:solidFill>
                  <a:srgbClr val="000000"/>
                </a:solidFill>
                <a:round/>
                <a:headEnd/>
                <a:tailEnd/>
              </a14:hiddenLine>
            </a:ext>
          </a:extLst>
        </p:spPr>
        <p:txBody>
          <a:bodyPr lIns="0" tIns="0" rIns="0" bIns="0"/>
          <a:lstStyle/>
          <a:p>
            <a:endParaRPr lang="en-US"/>
          </a:p>
        </p:txBody>
      </p:sp>
      <p:sp>
        <p:nvSpPr>
          <p:cNvPr id="24604" name="object 6">
            <a:extLst>
              <a:ext uri="{FF2B5EF4-FFF2-40B4-BE49-F238E27FC236}">
                <a16:creationId xmlns:a16="http://schemas.microsoft.com/office/drawing/2014/main" id="{221F3689-B12F-4DC9-F19B-C96DE46A9647}"/>
              </a:ext>
            </a:extLst>
          </p:cNvPr>
          <p:cNvSpPr>
            <a:spLocks/>
          </p:cNvSpPr>
          <p:nvPr/>
        </p:nvSpPr>
        <p:spPr bwMode="auto">
          <a:xfrm>
            <a:off x="1295400" y="3998913"/>
            <a:ext cx="419100" cy="1330325"/>
          </a:xfrm>
          <a:custGeom>
            <a:avLst/>
            <a:gdLst>
              <a:gd name="T0" fmla="*/ 176096 w 474345"/>
              <a:gd name="T1" fmla="*/ 9408 h 2698750"/>
              <a:gd name="T2" fmla="*/ 0 w 474345"/>
              <a:gd name="T3" fmla="*/ 9408 h 2698750"/>
              <a:gd name="T4" fmla="*/ 0 w 474345"/>
              <a:gd name="T5" fmla="*/ 115 h 2698750"/>
              <a:gd name="T6" fmla="*/ 10422 w 474345"/>
              <a:gd name="T7" fmla="*/ 3 h 2698750"/>
              <a:gd name="T8" fmla="*/ 12220 w 474345"/>
              <a:gd name="T9" fmla="*/ 0 h 2698750"/>
              <a:gd name="T10" fmla="*/ 163877 w 474345"/>
              <a:gd name="T11" fmla="*/ 0 h 2698750"/>
              <a:gd name="T12" fmla="*/ 175739 w 474345"/>
              <a:gd name="T13" fmla="*/ 98 h 2698750"/>
              <a:gd name="T14" fmla="*/ 176096 w 474345"/>
              <a:gd name="T15" fmla="*/ 9408 h 2698750"/>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474345" h="2698750">
                <a:moveTo>
                  <a:pt x="474202" y="2698634"/>
                </a:moveTo>
                <a:lnTo>
                  <a:pt x="0" y="2698634"/>
                </a:lnTo>
                <a:lnTo>
                  <a:pt x="0" y="32905"/>
                </a:lnTo>
                <a:lnTo>
                  <a:pt x="28066" y="962"/>
                </a:lnTo>
                <a:lnTo>
                  <a:pt x="32905" y="0"/>
                </a:lnTo>
                <a:lnTo>
                  <a:pt x="441296" y="0"/>
                </a:lnTo>
                <a:lnTo>
                  <a:pt x="473239" y="28066"/>
                </a:lnTo>
                <a:lnTo>
                  <a:pt x="474202" y="2698634"/>
                </a:lnTo>
                <a:close/>
              </a:path>
            </a:pathLst>
          </a:custGeom>
          <a:solidFill>
            <a:srgbClr val="FA573D"/>
          </a:solidFill>
          <a:ln>
            <a:noFill/>
          </a:ln>
          <a:extLst>
            <a:ext uri="{91240B29-F687-4F45-9708-019B960494DF}">
              <a14:hiddenLine xmlns:a14="http://schemas.microsoft.com/office/drawing/2010/main" w="9525">
                <a:solidFill>
                  <a:srgbClr val="000000"/>
                </a:solidFill>
                <a:round/>
                <a:headEnd/>
                <a:tailEnd/>
              </a14:hiddenLine>
            </a:ext>
          </a:extLst>
        </p:spPr>
        <p:txBody>
          <a:bodyPr lIns="0" tIns="0" rIns="0" bIns="0"/>
          <a:lstStyle/>
          <a:p>
            <a:endParaRPr lang="en-US"/>
          </a:p>
        </p:txBody>
      </p:sp>
      <p:sp>
        <p:nvSpPr>
          <p:cNvPr id="62" name="object 39">
            <a:extLst>
              <a:ext uri="{FF2B5EF4-FFF2-40B4-BE49-F238E27FC236}">
                <a16:creationId xmlns:a16="http://schemas.microsoft.com/office/drawing/2014/main" id="{152CFA6A-D116-871F-5F60-0D7777A4AF4A}"/>
              </a:ext>
            </a:extLst>
          </p:cNvPr>
          <p:cNvSpPr txBox="1"/>
          <p:nvPr/>
        </p:nvSpPr>
        <p:spPr>
          <a:xfrm>
            <a:off x="3274949" y="2526649"/>
            <a:ext cx="205184" cy="366432"/>
          </a:xfrm>
          <a:prstGeom prst="rect">
            <a:avLst/>
          </a:prstGeom>
        </p:spPr>
        <p:txBody>
          <a:bodyPr vert="vert270" lIns="0" tIns="0" rIns="0" bIns="0">
            <a:spAutoFit/>
          </a:bodyPr>
          <a:lstStyle/>
          <a:p>
            <a:pPr marL="11206">
              <a:lnSpc>
                <a:spcPts val="1641"/>
              </a:lnSpc>
              <a:defRPr/>
            </a:pPr>
            <a:r>
              <a:rPr lang="en-US" sz="1412" spc="-26" dirty="0">
                <a:solidFill>
                  <a:srgbClr val="FFFFFF"/>
                </a:solidFill>
                <a:latin typeface="Arial Black"/>
                <a:cs typeface="Arial Black"/>
              </a:rPr>
              <a:t>682</a:t>
            </a:r>
            <a:endParaRPr lang="en-US" sz="1412" dirty="0">
              <a:latin typeface="Arial Black"/>
              <a:cs typeface="Arial Black"/>
            </a:endParaRPr>
          </a:p>
        </p:txBody>
      </p:sp>
      <p:sp>
        <p:nvSpPr>
          <p:cNvPr id="64" name="object 39">
            <a:extLst>
              <a:ext uri="{FF2B5EF4-FFF2-40B4-BE49-F238E27FC236}">
                <a16:creationId xmlns:a16="http://schemas.microsoft.com/office/drawing/2014/main" id="{CE13069D-A1E6-4585-2A70-B0387EBBA5D4}"/>
              </a:ext>
            </a:extLst>
          </p:cNvPr>
          <p:cNvSpPr txBox="1"/>
          <p:nvPr/>
        </p:nvSpPr>
        <p:spPr>
          <a:xfrm>
            <a:off x="3651385" y="2868178"/>
            <a:ext cx="205184" cy="366432"/>
          </a:xfrm>
          <a:prstGeom prst="rect">
            <a:avLst/>
          </a:prstGeom>
        </p:spPr>
        <p:txBody>
          <a:bodyPr vert="vert270" lIns="0" tIns="0" rIns="0" bIns="0">
            <a:spAutoFit/>
          </a:bodyPr>
          <a:lstStyle/>
          <a:p>
            <a:pPr marL="11206">
              <a:lnSpc>
                <a:spcPts val="1641"/>
              </a:lnSpc>
              <a:defRPr/>
            </a:pPr>
            <a:r>
              <a:rPr lang="en-US" sz="1412" spc="-26" dirty="0">
                <a:solidFill>
                  <a:srgbClr val="FFFFFF"/>
                </a:solidFill>
                <a:latin typeface="Arial Black"/>
                <a:cs typeface="Arial Black"/>
              </a:rPr>
              <a:t>682</a:t>
            </a:r>
            <a:endParaRPr lang="en-US" sz="1412" dirty="0">
              <a:latin typeface="Arial Black"/>
              <a:cs typeface="Arial Black"/>
            </a:endParaRPr>
          </a:p>
        </p:txBody>
      </p:sp>
      <p:sp>
        <p:nvSpPr>
          <p:cNvPr id="65" name="object 39">
            <a:extLst>
              <a:ext uri="{FF2B5EF4-FFF2-40B4-BE49-F238E27FC236}">
                <a16:creationId xmlns:a16="http://schemas.microsoft.com/office/drawing/2014/main" id="{55586910-DBEB-0247-F4B2-7589D1C6C5CD}"/>
              </a:ext>
            </a:extLst>
          </p:cNvPr>
          <p:cNvSpPr txBox="1"/>
          <p:nvPr/>
        </p:nvSpPr>
        <p:spPr>
          <a:xfrm>
            <a:off x="1417344" y="4127087"/>
            <a:ext cx="205184" cy="366432"/>
          </a:xfrm>
          <a:prstGeom prst="rect">
            <a:avLst/>
          </a:prstGeom>
        </p:spPr>
        <p:txBody>
          <a:bodyPr vert="vert270" lIns="0" tIns="0" rIns="0" bIns="0">
            <a:spAutoFit/>
          </a:bodyPr>
          <a:lstStyle/>
          <a:p>
            <a:pPr marL="11206">
              <a:lnSpc>
                <a:spcPts val="1641"/>
              </a:lnSpc>
              <a:defRPr/>
            </a:pPr>
            <a:r>
              <a:rPr lang="en-US" sz="1412" spc="-26" dirty="0">
                <a:solidFill>
                  <a:srgbClr val="FFFFFF"/>
                </a:solidFill>
                <a:latin typeface="Arial Black"/>
                <a:cs typeface="Arial Black"/>
              </a:rPr>
              <a:t>314</a:t>
            </a:r>
            <a:endParaRPr lang="en-US" sz="1412" dirty="0">
              <a:latin typeface="Arial Black"/>
              <a:cs typeface="Arial Black"/>
            </a:endParaRPr>
          </a:p>
        </p:txBody>
      </p:sp>
      <p:sp>
        <p:nvSpPr>
          <p:cNvPr id="39" name="object 39">
            <a:extLst>
              <a:ext uri="{FF2B5EF4-FFF2-40B4-BE49-F238E27FC236}">
                <a16:creationId xmlns:a16="http://schemas.microsoft.com/office/drawing/2014/main" id="{6FED7871-5FC8-9D89-85B6-ECAC99FC326A}"/>
              </a:ext>
            </a:extLst>
          </p:cNvPr>
          <p:cNvSpPr txBox="1"/>
          <p:nvPr/>
        </p:nvSpPr>
        <p:spPr>
          <a:xfrm>
            <a:off x="1871445" y="4650073"/>
            <a:ext cx="205184" cy="366432"/>
          </a:xfrm>
          <a:prstGeom prst="rect">
            <a:avLst/>
          </a:prstGeom>
        </p:spPr>
        <p:txBody>
          <a:bodyPr vert="vert270" lIns="0" tIns="0" rIns="0" bIns="0">
            <a:spAutoFit/>
          </a:bodyPr>
          <a:lstStyle/>
          <a:p>
            <a:pPr marL="11206">
              <a:lnSpc>
                <a:spcPts val="1641"/>
              </a:lnSpc>
              <a:defRPr/>
            </a:pPr>
            <a:r>
              <a:rPr lang="en-US" sz="1412" spc="-26" dirty="0">
                <a:solidFill>
                  <a:srgbClr val="FFFFFF"/>
                </a:solidFill>
                <a:latin typeface="Arial Black"/>
                <a:cs typeface="Arial Black"/>
              </a:rPr>
              <a:t>184</a:t>
            </a:r>
            <a:endParaRPr lang="en-US" sz="1412" dirty="0">
              <a:latin typeface="Arial Black"/>
              <a:cs typeface="Arial Black"/>
            </a:endParaRPr>
          </a:p>
        </p:txBody>
      </p:sp>
      <p:sp>
        <p:nvSpPr>
          <p:cNvPr id="24609" name="object 15">
            <a:extLst>
              <a:ext uri="{FF2B5EF4-FFF2-40B4-BE49-F238E27FC236}">
                <a16:creationId xmlns:a16="http://schemas.microsoft.com/office/drawing/2014/main" id="{26C62ADF-4FE8-0B45-C167-C0A1F0061775}"/>
              </a:ext>
            </a:extLst>
          </p:cNvPr>
          <p:cNvSpPr>
            <a:spLocks/>
          </p:cNvSpPr>
          <p:nvPr/>
        </p:nvSpPr>
        <p:spPr bwMode="auto">
          <a:xfrm>
            <a:off x="4594225" y="3267075"/>
            <a:ext cx="1725613" cy="407988"/>
          </a:xfrm>
          <a:custGeom>
            <a:avLst/>
            <a:gdLst>
              <a:gd name="T0" fmla="*/ 693574 w 1955800"/>
              <a:gd name="T1" fmla="*/ 171723 h 461645"/>
              <a:gd name="T2" fmla="*/ 24485 w 1955800"/>
              <a:gd name="T3" fmla="*/ 171723 h 461645"/>
              <a:gd name="T4" fmla="*/ 19688 w 1955800"/>
              <a:gd name="T5" fmla="*/ 171242 h 461645"/>
              <a:gd name="T6" fmla="*/ 7171 w 1955800"/>
              <a:gd name="T7" fmla="*/ 164455 h 461645"/>
              <a:gd name="T8" fmla="*/ 475 w 1955800"/>
              <a:gd name="T9" fmla="*/ 151773 h 461645"/>
              <a:gd name="T10" fmla="*/ 0 w 1955800"/>
              <a:gd name="T11" fmla="*/ 146909 h 461645"/>
              <a:gd name="T12" fmla="*/ 0 w 1955800"/>
              <a:gd name="T13" fmla="*/ 24813 h 461645"/>
              <a:gd name="T14" fmla="*/ 4114 w 1955800"/>
              <a:gd name="T15" fmla="*/ 11046 h 461645"/>
              <a:gd name="T16" fmla="*/ 15116 w 1955800"/>
              <a:gd name="T17" fmla="*/ 1889 h 461645"/>
              <a:gd name="T18" fmla="*/ 24485 w 1955800"/>
              <a:gd name="T19" fmla="*/ 0 h 461645"/>
              <a:gd name="T20" fmla="*/ 693574 w 1955800"/>
              <a:gd name="T21" fmla="*/ 0 h 461645"/>
              <a:gd name="T22" fmla="*/ 707158 w 1955800"/>
              <a:gd name="T23" fmla="*/ 4169 h 461645"/>
              <a:gd name="T24" fmla="*/ 716196 w 1955800"/>
              <a:gd name="T25" fmla="*/ 15318 h 461645"/>
              <a:gd name="T26" fmla="*/ 718060 w 1955800"/>
              <a:gd name="T27" fmla="*/ 24813 h 461645"/>
              <a:gd name="T28" fmla="*/ 718060 w 1955800"/>
              <a:gd name="T29" fmla="*/ 146909 h 461645"/>
              <a:gd name="T30" fmla="*/ 713947 w 1955800"/>
              <a:gd name="T31" fmla="*/ 160676 h 461645"/>
              <a:gd name="T32" fmla="*/ 702943 w 1955800"/>
              <a:gd name="T33" fmla="*/ 169834 h 461645"/>
              <a:gd name="T34" fmla="*/ 693574 w 1955800"/>
              <a:gd name="T35" fmla="*/ 171723 h 461645"/>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0" t="0" r="r" b="b"/>
            <a:pathLst>
              <a:path w="1955800" h="461645">
                <a:moveTo>
                  <a:pt x="1888604" y="461437"/>
                </a:moveTo>
                <a:lnTo>
                  <a:pt x="66674" y="461437"/>
                </a:lnTo>
                <a:lnTo>
                  <a:pt x="53606" y="460144"/>
                </a:lnTo>
                <a:lnTo>
                  <a:pt x="19528" y="441909"/>
                </a:lnTo>
                <a:lnTo>
                  <a:pt x="1292" y="407831"/>
                </a:lnTo>
                <a:lnTo>
                  <a:pt x="0" y="394762"/>
                </a:lnTo>
                <a:lnTo>
                  <a:pt x="0" y="66674"/>
                </a:lnTo>
                <a:lnTo>
                  <a:pt x="11202" y="29683"/>
                </a:lnTo>
                <a:lnTo>
                  <a:pt x="41159" y="5075"/>
                </a:lnTo>
                <a:lnTo>
                  <a:pt x="66674" y="0"/>
                </a:lnTo>
                <a:lnTo>
                  <a:pt x="1888604" y="0"/>
                </a:lnTo>
                <a:lnTo>
                  <a:pt x="1925595" y="11202"/>
                </a:lnTo>
                <a:lnTo>
                  <a:pt x="1950204" y="41159"/>
                </a:lnTo>
                <a:lnTo>
                  <a:pt x="1955279" y="66674"/>
                </a:lnTo>
                <a:lnTo>
                  <a:pt x="1955279" y="394762"/>
                </a:lnTo>
                <a:lnTo>
                  <a:pt x="1944077" y="431754"/>
                </a:lnTo>
                <a:lnTo>
                  <a:pt x="1914119" y="456362"/>
                </a:lnTo>
                <a:lnTo>
                  <a:pt x="1888604" y="461437"/>
                </a:lnTo>
                <a:close/>
              </a:path>
            </a:pathLst>
          </a:custGeom>
          <a:solidFill>
            <a:srgbClr val="9DCADE"/>
          </a:solidFill>
          <a:ln>
            <a:noFill/>
          </a:ln>
          <a:extLst>
            <a:ext uri="{91240B29-F687-4F45-9708-019B960494DF}">
              <a14:hiddenLine xmlns:a14="http://schemas.microsoft.com/office/drawing/2010/main" w="9525">
                <a:solidFill>
                  <a:srgbClr val="000000"/>
                </a:solidFill>
                <a:round/>
                <a:headEnd/>
                <a:tailEnd/>
              </a14:hiddenLine>
            </a:ext>
          </a:extLst>
        </p:spPr>
        <p:txBody>
          <a:bodyPr lIns="0" tIns="0" rIns="0" bIns="0"/>
          <a:lstStyle/>
          <a:p>
            <a:endParaRPr lang="en-US"/>
          </a:p>
        </p:txBody>
      </p:sp>
      <p:sp>
        <p:nvSpPr>
          <p:cNvPr id="24610" name="object 16">
            <a:extLst>
              <a:ext uri="{FF2B5EF4-FFF2-40B4-BE49-F238E27FC236}">
                <a16:creationId xmlns:a16="http://schemas.microsoft.com/office/drawing/2014/main" id="{03E8ABC1-5860-1915-F66E-815B470218E1}"/>
              </a:ext>
            </a:extLst>
          </p:cNvPr>
          <p:cNvSpPr>
            <a:spLocks/>
          </p:cNvSpPr>
          <p:nvPr/>
        </p:nvSpPr>
        <p:spPr bwMode="auto">
          <a:xfrm>
            <a:off x="4638675" y="3338513"/>
            <a:ext cx="4200525" cy="319087"/>
          </a:xfrm>
          <a:custGeom>
            <a:avLst/>
            <a:gdLst>
              <a:gd name="T0" fmla="*/ 123563 w 4761230"/>
              <a:gd name="T1" fmla="*/ 32646 h 361950"/>
              <a:gd name="T2" fmla="*/ 114506 w 4761230"/>
              <a:gd name="T3" fmla="*/ 66094 h 361950"/>
              <a:gd name="T4" fmla="*/ 109118 w 4761230"/>
              <a:gd name="T5" fmla="*/ 72455 h 361950"/>
              <a:gd name="T6" fmla="*/ 100150 w 4761230"/>
              <a:gd name="T7" fmla="*/ 65802 h 361950"/>
              <a:gd name="T8" fmla="*/ 95950 w 4761230"/>
              <a:gd name="T9" fmla="*/ 108840 h 361950"/>
              <a:gd name="T10" fmla="*/ 80141 w 4761230"/>
              <a:gd name="T11" fmla="*/ 109104 h 361950"/>
              <a:gd name="T12" fmla="*/ 78313 w 4761230"/>
              <a:gd name="T13" fmla="*/ 108840 h 361950"/>
              <a:gd name="T14" fmla="*/ 74342 w 4761230"/>
              <a:gd name="T15" fmla="*/ 104466 h 361950"/>
              <a:gd name="T16" fmla="*/ 74119 w 4761230"/>
              <a:gd name="T17" fmla="*/ 83556 h 361950"/>
              <a:gd name="T18" fmla="*/ 68983 w 4761230"/>
              <a:gd name="T19" fmla="*/ 77959 h 361950"/>
              <a:gd name="T20" fmla="*/ 57545 w 4761230"/>
              <a:gd name="T21" fmla="*/ 84297 h 361950"/>
              <a:gd name="T22" fmla="*/ 57438 w 4761230"/>
              <a:gd name="T23" fmla="*/ 103985 h 361950"/>
              <a:gd name="T24" fmla="*/ 57315 w 4761230"/>
              <a:gd name="T25" fmla="*/ 104527 h 361950"/>
              <a:gd name="T26" fmla="*/ 36686 w 4761230"/>
              <a:gd name="T27" fmla="*/ 108840 h 361950"/>
              <a:gd name="T28" fmla="*/ 31741 w 4761230"/>
              <a:gd name="T29" fmla="*/ 104466 h 361950"/>
              <a:gd name="T30" fmla="*/ 32347 w 4761230"/>
              <a:gd name="T31" fmla="*/ 70332 h 361950"/>
              <a:gd name="T32" fmla="*/ 67468 w 4761230"/>
              <a:gd name="T33" fmla="*/ 41709 h 361950"/>
              <a:gd name="T34" fmla="*/ 100150 w 4761230"/>
              <a:gd name="T35" fmla="*/ 71492 h 361950"/>
              <a:gd name="T36" fmla="*/ 69267 w 4761230"/>
              <a:gd name="T37" fmla="*/ 35101 h 361950"/>
              <a:gd name="T38" fmla="*/ 66643 w 4761230"/>
              <a:gd name="T39" fmla="*/ 34017 h 361950"/>
              <a:gd name="T40" fmla="*/ 63161 w 4761230"/>
              <a:gd name="T41" fmla="*/ 34707 h 361950"/>
              <a:gd name="T42" fmla="*/ 24181 w 4761230"/>
              <a:gd name="T43" fmla="*/ 72455 h 361950"/>
              <a:gd name="T44" fmla="*/ 17631 w 4761230"/>
              <a:gd name="T45" fmla="*/ 69114 h 361950"/>
              <a:gd name="T46" fmla="*/ 62672 w 4761230"/>
              <a:gd name="T47" fmla="*/ 19436 h 361950"/>
              <a:gd name="T48" fmla="*/ 65300 w 4761230"/>
              <a:gd name="T49" fmla="*/ 18348 h 361950"/>
              <a:gd name="T50" fmla="*/ 68797 w 4761230"/>
              <a:gd name="T51" fmla="*/ 19043 h 361950"/>
              <a:gd name="T52" fmla="*/ 86411 w 4761230"/>
              <a:gd name="T53" fmla="*/ 26327 h 361950"/>
              <a:gd name="T54" fmla="*/ 89393 w 4761230"/>
              <a:gd name="T55" fmla="*/ 23361 h 361950"/>
              <a:gd name="T56" fmla="*/ 96954 w 4761230"/>
              <a:gd name="T57" fmla="*/ 25362 h 361950"/>
              <a:gd name="T58" fmla="*/ 112987 w 4761230"/>
              <a:gd name="T59" fmla="*/ 63207 h 361950"/>
              <a:gd name="T60" fmla="*/ 83931 w 4761230"/>
              <a:gd name="T61" fmla="*/ 2354 h 361950"/>
              <a:gd name="T62" fmla="*/ 32842 w 4761230"/>
              <a:gd name="T63" fmla="*/ 8997 h 361950"/>
              <a:gd name="T64" fmla="*/ 2368 w 4761230"/>
              <a:gd name="T65" fmla="*/ 48391 h 361950"/>
              <a:gd name="T66" fmla="*/ 2368 w 4761230"/>
              <a:gd name="T67" fmla="*/ 83436 h 361950"/>
              <a:gd name="T68" fmla="*/ 32842 w 4761230"/>
              <a:gd name="T69" fmla="*/ 122832 h 361950"/>
              <a:gd name="T70" fmla="*/ 83935 w 4761230"/>
              <a:gd name="T71" fmla="*/ 129477 h 361950"/>
              <a:gd name="T72" fmla="*/ 123563 w 4761230"/>
              <a:gd name="T73" fmla="*/ 99185 h 361950"/>
              <a:gd name="T74" fmla="*/ 132615 w 4761230"/>
              <a:gd name="T75" fmla="*/ 65913 h 361950"/>
              <a:gd name="T76" fmla="*/ 1738259 w 4761230"/>
              <a:gd name="T77" fmla="*/ 32715 h 361950"/>
              <a:gd name="T78" fmla="*/ 1698627 w 4761230"/>
              <a:gd name="T79" fmla="*/ 2418 h 361950"/>
              <a:gd name="T80" fmla="*/ 1647523 w 4761230"/>
              <a:gd name="T81" fmla="*/ 9063 h 361950"/>
              <a:gd name="T82" fmla="*/ 1617045 w 4761230"/>
              <a:gd name="T83" fmla="*/ 48464 h 361950"/>
              <a:gd name="T84" fmla="*/ 1623734 w 4761230"/>
              <a:gd name="T85" fmla="*/ 99259 h 361950"/>
              <a:gd name="T86" fmla="*/ 1663365 w 4761230"/>
              <a:gd name="T87" fmla="*/ 129555 h 361950"/>
              <a:gd name="T88" fmla="*/ 1714469 w 4761230"/>
              <a:gd name="T89" fmla="*/ 122911 h 361950"/>
              <a:gd name="T90" fmla="*/ 1744948 w 4761230"/>
              <a:gd name="T91" fmla="*/ 83514 h 361950"/>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Lst>
            <a:ahLst/>
            <a:cxnLst>
              <a:cxn ang="T92">
                <a:pos x="T0" y="T1"/>
              </a:cxn>
              <a:cxn ang="T93">
                <a:pos x="T2" y="T3"/>
              </a:cxn>
              <a:cxn ang="T94">
                <a:pos x="T4" y="T5"/>
              </a:cxn>
              <a:cxn ang="T95">
                <a:pos x="T6" y="T7"/>
              </a:cxn>
              <a:cxn ang="T96">
                <a:pos x="T8" y="T9"/>
              </a:cxn>
              <a:cxn ang="T97">
                <a:pos x="T10" y="T11"/>
              </a:cxn>
              <a:cxn ang="T98">
                <a:pos x="T12" y="T13"/>
              </a:cxn>
              <a:cxn ang="T99">
                <a:pos x="T14" y="T15"/>
              </a:cxn>
              <a:cxn ang="T100">
                <a:pos x="T16" y="T17"/>
              </a:cxn>
              <a:cxn ang="T101">
                <a:pos x="T18" y="T19"/>
              </a:cxn>
              <a:cxn ang="T102">
                <a:pos x="T20" y="T21"/>
              </a:cxn>
              <a:cxn ang="T103">
                <a:pos x="T22" y="T23"/>
              </a:cxn>
              <a:cxn ang="T104">
                <a:pos x="T24" y="T25"/>
              </a:cxn>
              <a:cxn ang="T105">
                <a:pos x="T26" y="T27"/>
              </a:cxn>
              <a:cxn ang="T106">
                <a:pos x="T28" y="T29"/>
              </a:cxn>
              <a:cxn ang="T107">
                <a:pos x="T30" y="T31"/>
              </a:cxn>
              <a:cxn ang="T108">
                <a:pos x="T32" y="T33"/>
              </a:cxn>
              <a:cxn ang="T109">
                <a:pos x="T34" y="T35"/>
              </a:cxn>
              <a:cxn ang="T110">
                <a:pos x="T36" y="T37"/>
              </a:cxn>
              <a:cxn ang="T111">
                <a:pos x="T38" y="T39"/>
              </a:cxn>
              <a:cxn ang="T112">
                <a:pos x="T40" y="T41"/>
              </a:cxn>
              <a:cxn ang="T113">
                <a:pos x="T42" y="T43"/>
              </a:cxn>
              <a:cxn ang="T114">
                <a:pos x="T44" y="T45"/>
              </a:cxn>
              <a:cxn ang="T115">
                <a:pos x="T46" y="T47"/>
              </a:cxn>
              <a:cxn ang="T116">
                <a:pos x="T48" y="T49"/>
              </a:cxn>
              <a:cxn ang="T117">
                <a:pos x="T50" y="T51"/>
              </a:cxn>
              <a:cxn ang="T118">
                <a:pos x="T52" y="T53"/>
              </a:cxn>
              <a:cxn ang="T119">
                <a:pos x="T54" y="T55"/>
              </a:cxn>
              <a:cxn ang="T120">
                <a:pos x="T56" y="T57"/>
              </a:cxn>
              <a:cxn ang="T121">
                <a:pos x="T58" y="T59"/>
              </a:cxn>
              <a:cxn ang="T122">
                <a:pos x="T60" y="T61"/>
              </a:cxn>
              <a:cxn ang="T123">
                <a:pos x="T62" y="T63"/>
              </a:cxn>
              <a:cxn ang="T124">
                <a:pos x="T64" y="T65"/>
              </a:cxn>
              <a:cxn ang="T125">
                <a:pos x="T66" y="T67"/>
              </a:cxn>
              <a:cxn ang="T126">
                <a:pos x="T68" y="T69"/>
              </a:cxn>
              <a:cxn ang="T127">
                <a:pos x="T70" y="T71"/>
              </a:cxn>
              <a:cxn ang="T128">
                <a:pos x="T72" y="T73"/>
              </a:cxn>
              <a:cxn ang="T129">
                <a:pos x="T74" y="T75"/>
              </a:cxn>
              <a:cxn ang="T130">
                <a:pos x="T76" y="T77"/>
              </a:cxn>
              <a:cxn ang="T131">
                <a:pos x="T78" y="T79"/>
              </a:cxn>
              <a:cxn ang="T132">
                <a:pos x="T80" y="T81"/>
              </a:cxn>
              <a:cxn ang="T133">
                <a:pos x="T82" y="T83"/>
              </a:cxn>
              <a:cxn ang="T134">
                <a:pos x="T84" y="T85"/>
              </a:cxn>
              <a:cxn ang="T135">
                <a:pos x="T86" y="T87"/>
              </a:cxn>
              <a:cxn ang="T136">
                <a:pos x="T88" y="T89"/>
              </a:cxn>
              <a:cxn ang="T137">
                <a:pos x="T90" y="T91"/>
              </a:cxn>
            </a:cxnLst>
            <a:rect l="0" t="0" r="r" b="b"/>
            <a:pathLst>
              <a:path w="4761230" h="361950">
                <a:moveTo>
                  <a:pt x="361340" y="180670"/>
                </a:moveTo>
                <a:lnTo>
                  <a:pt x="354888" y="132638"/>
                </a:lnTo>
                <a:lnTo>
                  <a:pt x="336677" y="89484"/>
                </a:lnTo>
                <a:lnTo>
                  <a:pt x="317017" y="64033"/>
                </a:lnTo>
                <a:lnTo>
                  <a:pt x="312000" y="57556"/>
                </a:lnTo>
                <a:lnTo>
                  <a:pt x="312000" y="181165"/>
                </a:lnTo>
                <a:lnTo>
                  <a:pt x="311048" y="189445"/>
                </a:lnTo>
                <a:lnTo>
                  <a:pt x="305854" y="195961"/>
                </a:lnTo>
                <a:lnTo>
                  <a:pt x="297319" y="198602"/>
                </a:lnTo>
                <a:lnTo>
                  <a:pt x="293179" y="198602"/>
                </a:lnTo>
                <a:lnTo>
                  <a:pt x="289674" y="197154"/>
                </a:lnTo>
                <a:lnTo>
                  <a:pt x="272884" y="180365"/>
                </a:lnTo>
                <a:lnTo>
                  <a:pt x="272884" y="195961"/>
                </a:lnTo>
                <a:lnTo>
                  <a:pt x="272872" y="285242"/>
                </a:lnTo>
                <a:lnTo>
                  <a:pt x="261442" y="298335"/>
                </a:lnTo>
                <a:lnTo>
                  <a:pt x="261696" y="298335"/>
                </a:lnTo>
                <a:lnTo>
                  <a:pt x="259168" y="298856"/>
                </a:lnTo>
                <a:lnTo>
                  <a:pt x="218363" y="299059"/>
                </a:lnTo>
                <a:lnTo>
                  <a:pt x="216192" y="299059"/>
                </a:lnTo>
                <a:lnTo>
                  <a:pt x="214198" y="298678"/>
                </a:lnTo>
                <a:lnTo>
                  <a:pt x="213385" y="298335"/>
                </a:lnTo>
                <a:lnTo>
                  <a:pt x="210273" y="297065"/>
                </a:lnTo>
                <a:lnTo>
                  <a:pt x="202603" y="286512"/>
                </a:lnTo>
                <a:lnTo>
                  <a:pt x="202565" y="286346"/>
                </a:lnTo>
                <a:lnTo>
                  <a:pt x="202349" y="285242"/>
                </a:lnTo>
                <a:lnTo>
                  <a:pt x="202272" y="230632"/>
                </a:lnTo>
                <a:lnTo>
                  <a:pt x="201955" y="229031"/>
                </a:lnTo>
                <a:lnTo>
                  <a:pt x="199263" y="222542"/>
                </a:lnTo>
                <a:lnTo>
                  <a:pt x="196253" y="218960"/>
                </a:lnTo>
                <a:lnTo>
                  <a:pt x="187960" y="213690"/>
                </a:lnTo>
                <a:lnTo>
                  <a:pt x="183426" y="212483"/>
                </a:lnTo>
                <a:lnTo>
                  <a:pt x="173621" y="212940"/>
                </a:lnTo>
                <a:lnTo>
                  <a:pt x="156794" y="231063"/>
                </a:lnTo>
                <a:lnTo>
                  <a:pt x="156629" y="232181"/>
                </a:lnTo>
                <a:lnTo>
                  <a:pt x="156616" y="284467"/>
                </a:lnTo>
                <a:lnTo>
                  <a:pt x="156502" y="285026"/>
                </a:lnTo>
                <a:lnTo>
                  <a:pt x="156464" y="285242"/>
                </a:lnTo>
                <a:lnTo>
                  <a:pt x="156248" y="286346"/>
                </a:lnTo>
                <a:lnTo>
                  <a:pt x="156171" y="286512"/>
                </a:lnTo>
                <a:lnTo>
                  <a:pt x="154635" y="290233"/>
                </a:lnTo>
                <a:lnTo>
                  <a:pt x="102133" y="298335"/>
                </a:lnTo>
                <a:lnTo>
                  <a:pt x="99961" y="298335"/>
                </a:lnTo>
                <a:lnTo>
                  <a:pt x="88049" y="290233"/>
                </a:lnTo>
                <a:lnTo>
                  <a:pt x="86512" y="286512"/>
                </a:lnTo>
                <a:lnTo>
                  <a:pt x="86487" y="286346"/>
                </a:lnTo>
                <a:lnTo>
                  <a:pt x="86271" y="285242"/>
                </a:lnTo>
                <a:lnTo>
                  <a:pt x="86296" y="232181"/>
                </a:lnTo>
                <a:lnTo>
                  <a:pt x="88138" y="192786"/>
                </a:lnTo>
                <a:lnTo>
                  <a:pt x="172072" y="115709"/>
                </a:lnTo>
                <a:lnTo>
                  <a:pt x="175615" y="114325"/>
                </a:lnTo>
                <a:lnTo>
                  <a:pt x="183832" y="114325"/>
                </a:lnTo>
                <a:lnTo>
                  <a:pt x="187413" y="115709"/>
                </a:lnTo>
                <a:lnTo>
                  <a:pt x="271170" y="192087"/>
                </a:lnTo>
                <a:lnTo>
                  <a:pt x="272884" y="195961"/>
                </a:lnTo>
                <a:lnTo>
                  <a:pt x="272884" y="180365"/>
                </a:lnTo>
                <a:lnTo>
                  <a:pt x="206844" y="114325"/>
                </a:lnTo>
                <a:lnTo>
                  <a:pt x="188734" y="96215"/>
                </a:lnTo>
                <a:lnTo>
                  <a:pt x="187134" y="95135"/>
                </a:lnTo>
                <a:lnTo>
                  <a:pt x="183489" y="93624"/>
                </a:lnTo>
                <a:lnTo>
                  <a:pt x="181584" y="93243"/>
                </a:lnTo>
                <a:lnTo>
                  <a:pt x="177647" y="93243"/>
                </a:lnTo>
                <a:lnTo>
                  <a:pt x="175742" y="93624"/>
                </a:lnTo>
                <a:lnTo>
                  <a:pt x="172097" y="95135"/>
                </a:lnTo>
                <a:lnTo>
                  <a:pt x="170484" y="96215"/>
                </a:lnTo>
                <a:lnTo>
                  <a:pt x="69392" y="197154"/>
                </a:lnTo>
                <a:lnTo>
                  <a:pt x="65887" y="198602"/>
                </a:lnTo>
                <a:lnTo>
                  <a:pt x="61772" y="198602"/>
                </a:lnTo>
                <a:lnTo>
                  <a:pt x="53238" y="195961"/>
                </a:lnTo>
                <a:lnTo>
                  <a:pt x="48044" y="189445"/>
                </a:lnTo>
                <a:lnTo>
                  <a:pt x="47091" y="181165"/>
                </a:lnTo>
                <a:lnTo>
                  <a:pt x="51244" y="173253"/>
                </a:lnTo>
                <a:lnTo>
                  <a:pt x="170764" y="53276"/>
                </a:lnTo>
                <a:lnTo>
                  <a:pt x="172377" y="52197"/>
                </a:lnTo>
                <a:lnTo>
                  <a:pt x="176022" y="50673"/>
                </a:lnTo>
                <a:lnTo>
                  <a:pt x="177927" y="50292"/>
                </a:lnTo>
                <a:lnTo>
                  <a:pt x="181889" y="50292"/>
                </a:lnTo>
                <a:lnTo>
                  <a:pt x="183794" y="50673"/>
                </a:lnTo>
                <a:lnTo>
                  <a:pt x="187452" y="52197"/>
                </a:lnTo>
                <a:lnTo>
                  <a:pt x="189064" y="53276"/>
                </a:lnTo>
                <a:lnTo>
                  <a:pt x="235458" y="100101"/>
                </a:lnTo>
                <a:lnTo>
                  <a:pt x="235445" y="72161"/>
                </a:lnTo>
                <a:lnTo>
                  <a:pt x="236550" y="69519"/>
                </a:lnTo>
                <a:lnTo>
                  <a:pt x="240931" y="65125"/>
                </a:lnTo>
                <a:lnTo>
                  <a:pt x="243573" y="64033"/>
                </a:lnTo>
                <a:lnTo>
                  <a:pt x="257149" y="64033"/>
                </a:lnTo>
                <a:lnTo>
                  <a:pt x="259791" y="65125"/>
                </a:lnTo>
                <a:lnTo>
                  <a:pt x="264172" y="69519"/>
                </a:lnTo>
                <a:lnTo>
                  <a:pt x="265264" y="72161"/>
                </a:lnTo>
                <a:lnTo>
                  <a:pt x="265264" y="130251"/>
                </a:lnTo>
                <a:lnTo>
                  <a:pt x="307860" y="173253"/>
                </a:lnTo>
                <a:lnTo>
                  <a:pt x="312000" y="57556"/>
                </a:lnTo>
                <a:lnTo>
                  <a:pt x="271843" y="24663"/>
                </a:lnTo>
                <a:lnTo>
                  <a:pt x="228688" y="6451"/>
                </a:lnTo>
                <a:lnTo>
                  <a:pt x="180670" y="0"/>
                </a:lnTo>
                <a:lnTo>
                  <a:pt x="132638" y="6451"/>
                </a:lnTo>
                <a:lnTo>
                  <a:pt x="89484" y="24663"/>
                </a:lnTo>
                <a:lnTo>
                  <a:pt x="52908" y="52920"/>
                </a:lnTo>
                <a:lnTo>
                  <a:pt x="24663" y="89484"/>
                </a:lnTo>
                <a:lnTo>
                  <a:pt x="6451" y="132638"/>
                </a:lnTo>
                <a:lnTo>
                  <a:pt x="0" y="180670"/>
                </a:lnTo>
                <a:lnTo>
                  <a:pt x="63" y="181165"/>
                </a:lnTo>
                <a:lnTo>
                  <a:pt x="6451" y="228701"/>
                </a:lnTo>
                <a:lnTo>
                  <a:pt x="24663" y="271868"/>
                </a:lnTo>
                <a:lnTo>
                  <a:pt x="52908" y="308432"/>
                </a:lnTo>
                <a:lnTo>
                  <a:pt x="89484" y="336689"/>
                </a:lnTo>
                <a:lnTo>
                  <a:pt x="132638" y="354901"/>
                </a:lnTo>
                <a:lnTo>
                  <a:pt x="180670" y="361353"/>
                </a:lnTo>
                <a:lnTo>
                  <a:pt x="228701" y="354901"/>
                </a:lnTo>
                <a:lnTo>
                  <a:pt x="271856" y="336689"/>
                </a:lnTo>
                <a:lnTo>
                  <a:pt x="308419" y="308432"/>
                </a:lnTo>
                <a:lnTo>
                  <a:pt x="336677" y="271868"/>
                </a:lnTo>
                <a:lnTo>
                  <a:pt x="354888" y="228701"/>
                </a:lnTo>
                <a:lnTo>
                  <a:pt x="358940" y="198602"/>
                </a:lnTo>
                <a:lnTo>
                  <a:pt x="361340" y="180670"/>
                </a:lnTo>
                <a:close/>
              </a:path>
              <a:path w="4761230" h="361950">
                <a:moveTo>
                  <a:pt x="4760976" y="180873"/>
                </a:moveTo>
                <a:lnTo>
                  <a:pt x="4754524" y="132842"/>
                </a:lnTo>
                <a:lnTo>
                  <a:pt x="4736300" y="89674"/>
                </a:lnTo>
                <a:lnTo>
                  <a:pt x="4708042" y="53098"/>
                </a:lnTo>
                <a:lnTo>
                  <a:pt x="4671479" y="24841"/>
                </a:lnTo>
                <a:lnTo>
                  <a:pt x="4628312" y="6629"/>
                </a:lnTo>
                <a:lnTo>
                  <a:pt x="4580267" y="177"/>
                </a:lnTo>
                <a:lnTo>
                  <a:pt x="4532236" y="6629"/>
                </a:lnTo>
                <a:lnTo>
                  <a:pt x="4489069" y="24841"/>
                </a:lnTo>
                <a:lnTo>
                  <a:pt x="4452493" y="53098"/>
                </a:lnTo>
                <a:lnTo>
                  <a:pt x="4424248" y="89674"/>
                </a:lnTo>
                <a:lnTo>
                  <a:pt x="4406023" y="132842"/>
                </a:lnTo>
                <a:lnTo>
                  <a:pt x="4399572" y="180873"/>
                </a:lnTo>
                <a:lnTo>
                  <a:pt x="4406023" y="228917"/>
                </a:lnTo>
                <a:lnTo>
                  <a:pt x="4424248" y="272072"/>
                </a:lnTo>
                <a:lnTo>
                  <a:pt x="4452493" y="308648"/>
                </a:lnTo>
                <a:lnTo>
                  <a:pt x="4489069" y="336905"/>
                </a:lnTo>
                <a:lnTo>
                  <a:pt x="4532236" y="355117"/>
                </a:lnTo>
                <a:lnTo>
                  <a:pt x="4580267" y="361581"/>
                </a:lnTo>
                <a:lnTo>
                  <a:pt x="4628312" y="355117"/>
                </a:lnTo>
                <a:lnTo>
                  <a:pt x="4671479" y="336905"/>
                </a:lnTo>
                <a:lnTo>
                  <a:pt x="4708042" y="308648"/>
                </a:lnTo>
                <a:lnTo>
                  <a:pt x="4736300" y="272072"/>
                </a:lnTo>
                <a:lnTo>
                  <a:pt x="4754524" y="228917"/>
                </a:lnTo>
                <a:lnTo>
                  <a:pt x="4760976" y="180873"/>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lIns="0" tIns="0" rIns="0" bIns="0"/>
          <a:lstStyle/>
          <a:p>
            <a:endParaRPr lang="en-US"/>
          </a:p>
        </p:txBody>
      </p:sp>
      <p:sp>
        <p:nvSpPr>
          <p:cNvPr id="24611" name="object 17">
            <a:extLst>
              <a:ext uri="{FF2B5EF4-FFF2-40B4-BE49-F238E27FC236}">
                <a16:creationId xmlns:a16="http://schemas.microsoft.com/office/drawing/2014/main" id="{92C7362F-5467-89C1-15DC-130C2C8470B0}"/>
              </a:ext>
            </a:extLst>
          </p:cNvPr>
          <p:cNvSpPr>
            <a:spLocks/>
          </p:cNvSpPr>
          <p:nvPr/>
        </p:nvSpPr>
        <p:spPr bwMode="auto">
          <a:xfrm>
            <a:off x="8572500" y="3348038"/>
            <a:ext cx="227013" cy="233362"/>
          </a:xfrm>
          <a:custGeom>
            <a:avLst/>
            <a:gdLst>
              <a:gd name="T0" fmla="*/ 27351 w 257175"/>
              <a:gd name="T1" fmla="*/ 27426 h 264160"/>
              <a:gd name="T2" fmla="*/ 40490 w 257175"/>
              <a:gd name="T3" fmla="*/ 331 h 264160"/>
              <a:gd name="T4" fmla="*/ 45692 w 257175"/>
              <a:gd name="T5" fmla="*/ 5249 h 264160"/>
              <a:gd name="T6" fmla="*/ 35266 w 257175"/>
              <a:gd name="T7" fmla="*/ 24264 h 264160"/>
              <a:gd name="T8" fmla="*/ 31983 w 257175"/>
              <a:gd name="T9" fmla="*/ 32841 h 264160"/>
              <a:gd name="T10" fmla="*/ 51745 w 257175"/>
              <a:gd name="T11" fmla="*/ 46005 h 264160"/>
              <a:gd name="T12" fmla="*/ 57717 w 257175"/>
              <a:gd name="T13" fmla="*/ 43934 h 264160"/>
              <a:gd name="T14" fmla="*/ 48650 w 257175"/>
              <a:gd name="T15" fmla="*/ 23933 h 264160"/>
              <a:gd name="T16" fmla="*/ 57193 w 257175"/>
              <a:gd name="T17" fmla="*/ 25346 h 264160"/>
              <a:gd name="T18" fmla="*/ 52274 w 257175"/>
              <a:gd name="T19" fmla="*/ 27426 h 264160"/>
              <a:gd name="T20" fmla="*/ 56560 w 257175"/>
              <a:gd name="T21" fmla="*/ 47428 h 264160"/>
              <a:gd name="T22" fmla="*/ 64352 w 257175"/>
              <a:gd name="T23" fmla="*/ 49348 h 264160"/>
              <a:gd name="T24" fmla="*/ 64736 w 257175"/>
              <a:gd name="T25" fmla="*/ 52841 h 264160"/>
              <a:gd name="T26" fmla="*/ 59357 w 257175"/>
              <a:gd name="T27" fmla="*/ 62239 h 264160"/>
              <a:gd name="T28" fmla="*/ 61490 w 257175"/>
              <a:gd name="T29" fmla="*/ 34967 h 264160"/>
              <a:gd name="T30" fmla="*/ 73468 w 257175"/>
              <a:gd name="T31" fmla="*/ 9878 h 264160"/>
              <a:gd name="T32" fmla="*/ 65110 w 257175"/>
              <a:gd name="T33" fmla="*/ 31473 h 264160"/>
              <a:gd name="T34" fmla="*/ 69345 w 257175"/>
              <a:gd name="T35" fmla="*/ 32841 h 264160"/>
              <a:gd name="T36" fmla="*/ 53758 w 257175"/>
              <a:gd name="T37" fmla="*/ 69189 h 264160"/>
              <a:gd name="T38" fmla="*/ 53379 w 257175"/>
              <a:gd name="T39" fmla="*/ 65695 h 264160"/>
              <a:gd name="T40" fmla="*/ 83774 w 257175"/>
              <a:gd name="T41" fmla="*/ 49680 h 264160"/>
              <a:gd name="T42" fmla="*/ 79355 w 257175"/>
              <a:gd name="T43" fmla="*/ 32841 h 264160"/>
              <a:gd name="T44" fmla="*/ 74350 w 257175"/>
              <a:gd name="T45" fmla="*/ 15332 h 264160"/>
              <a:gd name="T46" fmla="*/ 88365 w 257175"/>
              <a:gd name="T47" fmla="*/ 32785 h 264160"/>
              <a:gd name="T48" fmla="*/ 92729 w 257175"/>
              <a:gd name="T49" fmla="*/ 49957 h 264160"/>
              <a:gd name="T50" fmla="*/ 92372 w 257175"/>
              <a:gd name="T51" fmla="*/ 52841 h 264160"/>
              <a:gd name="T52" fmla="*/ 45479 w 257175"/>
              <a:gd name="T53" fmla="*/ 97719 h 264160"/>
              <a:gd name="T54" fmla="*/ 1227 w 257175"/>
              <a:gd name="T55" fmla="*/ 72529 h 264160"/>
              <a:gd name="T56" fmla="*/ 0 w 257175"/>
              <a:gd name="T57" fmla="*/ 70451 h 264160"/>
              <a:gd name="T58" fmla="*/ 3276 w 257175"/>
              <a:gd name="T59" fmla="*/ 57734 h 264160"/>
              <a:gd name="T60" fmla="*/ 8082 w 257175"/>
              <a:gd name="T61" fmla="*/ 42256 h 264160"/>
              <a:gd name="T62" fmla="*/ 18340 w 257175"/>
              <a:gd name="T63" fmla="*/ 20159 h 264160"/>
              <a:gd name="T64" fmla="*/ 23541 w 257175"/>
              <a:gd name="T65" fmla="*/ 25076 h 264160"/>
              <a:gd name="T66" fmla="*/ 14701 w 257175"/>
              <a:gd name="T67" fmla="*/ 39096 h 264160"/>
              <a:gd name="T68" fmla="*/ 10744 w 257175"/>
              <a:gd name="T69" fmla="*/ 54574 h 264160"/>
              <a:gd name="T70" fmla="*/ 4848 w 257175"/>
              <a:gd name="T71" fmla="*/ 69036 h 264160"/>
              <a:gd name="T72" fmla="*/ 46257 w 257175"/>
              <a:gd name="T73" fmla="*/ 96937 h 264160"/>
              <a:gd name="T74" fmla="*/ 18131 w 257175"/>
              <a:gd name="T75" fmla="*/ 65404 h 264160"/>
              <a:gd name="T76" fmla="*/ 21995 w 257175"/>
              <a:gd name="T77" fmla="*/ 47428 h 264160"/>
              <a:gd name="T78" fmla="*/ 23930 w 257175"/>
              <a:gd name="T79" fmla="*/ 39886 h 264160"/>
              <a:gd name="T80" fmla="*/ 24240 w 257175"/>
              <a:gd name="T81" fmla="*/ 39369 h 264160"/>
              <a:gd name="T82" fmla="*/ 27946 w 257175"/>
              <a:gd name="T83" fmla="*/ 32785 h 264160"/>
              <a:gd name="T84" fmla="*/ 26977 w 257175"/>
              <a:gd name="T85" fmla="*/ 41564 h 264160"/>
              <a:gd name="T86" fmla="*/ 31601 w 257175"/>
              <a:gd name="T87" fmla="*/ 45344 h 264160"/>
              <a:gd name="T88" fmla="*/ 57379 w 257175"/>
              <a:gd name="T89" fmla="*/ 65695 h 264160"/>
              <a:gd name="T90" fmla="*/ 61427 w 257175"/>
              <a:gd name="T91" fmla="*/ 47428 h 264160"/>
              <a:gd name="T92" fmla="*/ 60700 w 257175"/>
              <a:gd name="T93" fmla="*/ 52892 h 264160"/>
              <a:gd name="T94" fmla="*/ 92322 w 257175"/>
              <a:gd name="T95" fmla="*/ 52892 h 264160"/>
              <a:gd name="T96" fmla="*/ 40571 w 257175"/>
              <a:gd name="T97" fmla="*/ 69036 h 264160"/>
              <a:gd name="T98" fmla="*/ 37100 w 257175"/>
              <a:gd name="T99" fmla="*/ 67099 h 264160"/>
              <a:gd name="T100" fmla="*/ 37100 w 257175"/>
              <a:gd name="T101" fmla="*/ 67099 h 264160"/>
              <a:gd name="T102" fmla="*/ 46257 w 257175"/>
              <a:gd name="T103" fmla="*/ 94222 h 264160"/>
              <a:gd name="T104" fmla="*/ 46257 w 257175"/>
              <a:gd name="T105" fmla="*/ 94222 h 264160"/>
              <a:gd name="T106" fmla="*/ 70107 w 257175"/>
              <a:gd name="T107" fmla="*/ 69189 h 264160"/>
              <a:gd name="T108" fmla="*/ 78605 w 257175"/>
              <a:gd name="T109" fmla="*/ 96991 h 264160"/>
              <a:gd name="T110" fmla="*/ 75129 w 257175"/>
              <a:gd name="T111" fmla="*/ 69189 h 264160"/>
              <a:gd name="T112" fmla="*/ 16328 w 257175"/>
              <a:gd name="T113" fmla="*/ 97825 h 264160"/>
              <a:gd name="T114" fmla="*/ 19018 w 257175"/>
              <a:gd name="T115" fmla="*/ 94332 h 264160"/>
              <a:gd name="T116" fmla="*/ 23513 w 257175"/>
              <a:gd name="T117" fmla="*/ 94332 h 264160"/>
              <a:gd name="T118" fmla="*/ 23513 w 257175"/>
              <a:gd name="T119" fmla="*/ 94332 h 264160"/>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Lst>
            <a:ahLst/>
            <a:cxnLst>
              <a:cxn ang="T120">
                <a:pos x="T0" y="T1"/>
              </a:cxn>
              <a:cxn ang="T121">
                <a:pos x="T2" y="T3"/>
              </a:cxn>
              <a:cxn ang="T122">
                <a:pos x="T4" y="T5"/>
              </a:cxn>
              <a:cxn ang="T123">
                <a:pos x="T6" y="T7"/>
              </a:cxn>
              <a:cxn ang="T124">
                <a:pos x="T8" y="T9"/>
              </a:cxn>
              <a:cxn ang="T125">
                <a:pos x="T10" y="T11"/>
              </a:cxn>
              <a:cxn ang="T126">
                <a:pos x="T12" y="T13"/>
              </a:cxn>
              <a:cxn ang="T127">
                <a:pos x="T14" y="T15"/>
              </a:cxn>
              <a:cxn ang="T128">
                <a:pos x="T16" y="T17"/>
              </a:cxn>
              <a:cxn ang="T129">
                <a:pos x="T18" y="T19"/>
              </a:cxn>
              <a:cxn ang="T130">
                <a:pos x="T20" y="T21"/>
              </a:cxn>
              <a:cxn ang="T131">
                <a:pos x="T22" y="T23"/>
              </a:cxn>
              <a:cxn ang="T132">
                <a:pos x="T24" y="T25"/>
              </a:cxn>
              <a:cxn ang="T133">
                <a:pos x="T26" y="T27"/>
              </a:cxn>
              <a:cxn ang="T134">
                <a:pos x="T28" y="T29"/>
              </a:cxn>
              <a:cxn ang="T135">
                <a:pos x="T30" y="T31"/>
              </a:cxn>
              <a:cxn ang="T136">
                <a:pos x="T32" y="T33"/>
              </a:cxn>
              <a:cxn ang="T137">
                <a:pos x="T34" y="T35"/>
              </a:cxn>
              <a:cxn ang="T138">
                <a:pos x="T36" y="T37"/>
              </a:cxn>
              <a:cxn ang="T139">
                <a:pos x="T38" y="T39"/>
              </a:cxn>
              <a:cxn ang="T140">
                <a:pos x="T40" y="T41"/>
              </a:cxn>
              <a:cxn ang="T141">
                <a:pos x="T42" y="T43"/>
              </a:cxn>
              <a:cxn ang="T142">
                <a:pos x="T44" y="T45"/>
              </a:cxn>
              <a:cxn ang="T143">
                <a:pos x="T46" y="T47"/>
              </a:cxn>
              <a:cxn ang="T144">
                <a:pos x="T48" y="T49"/>
              </a:cxn>
              <a:cxn ang="T145">
                <a:pos x="T50" y="T51"/>
              </a:cxn>
              <a:cxn ang="T146">
                <a:pos x="T52" y="T53"/>
              </a:cxn>
              <a:cxn ang="T147">
                <a:pos x="T54" y="T55"/>
              </a:cxn>
              <a:cxn ang="T148">
                <a:pos x="T56" y="T57"/>
              </a:cxn>
              <a:cxn ang="T149">
                <a:pos x="T58" y="T59"/>
              </a:cxn>
              <a:cxn ang="T150">
                <a:pos x="T60" y="T61"/>
              </a:cxn>
              <a:cxn ang="T151">
                <a:pos x="T62" y="T63"/>
              </a:cxn>
              <a:cxn ang="T152">
                <a:pos x="T64" y="T65"/>
              </a:cxn>
              <a:cxn ang="T153">
                <a:pos x="T66" y="T67"/>
              </a:cxn>
              <a:cxn ang="T154">
                <a:pos x="T68" y="T69"/>
              </a:cxn>
              <a:cxn ang="T155">
                <a:pos x="T70" y="T71"/>
              </a:cxn>
              <a:cxn ang="T156">
                <a:pos x="T72" y="T73"/>
              </a:cxn>
              <a:cxn ang="T157">
                <a:pos x="T74" y="T75"/>
              </a:cxn>
              <a:cxn ang="T158">
                <a:pos x="T76" y="T77"/>
              </a:cxn>
              <a:cxn ang="T159">
                <a:pos x="T78" y="T79"/>
              </a:cxn>
              <a:cxn ang="T160">
                <a:pos x="T80" y="T81"/>
              </a:cxn>
              <a:cxn ang="T161">
                <a:pos x="T82" y="T83"/>
              </a:cxn>
              <a:cxn ang="T162">
                <a:pos x="T84" y="T85"/>
              </a:cxn>
              <a:cxn ang="T163">
                <a:pos x="T86" y="T87"/>
              </a:cxn>
              <a:cxn ang="T164">
                <a:pos x="T88" y="T89"/>
              </a:cxn>
              <a:cxn ang="T165">
                <a:pos x="T90" y="T91"/>
              </a:cxn>
              <a:cxn ang="T166">
                <a:pos x="T92" y="T93"/>
              </a:cxn>
              <a:cxn ang="T167">
                <a:pos x="T94" y="T95"/>
              </a:cxn>
              <a:cxn ang="T168">
                <a:pos x="T96" y="T97"/>
              </a:cxn>
              <a:cxn ang="T169">
                <a:pos x="T98" y="T99"/>
              </a:cxn>
              <a:cxn ang="T170">
                <a:pos x="T100" y="T101"/>
              </a:cxn>
              <a:cxn ang="T171">
                <a:pos x="T102" y="T103"/>
              </a:cxn>
              <a:cxn ang="T172">
                <a:pos x="T104" y="T105"/>
              </a:cxn>
              <a:cxn ang="T173">
                <a:pos x="T106" y="T107"/>
              </a:cxn>
              <a:cxn ang="T174">
                <a:pos x="T108" y="T109"/>
              </a:cxn>
              <a:cxn ang="T175">
                <a:pos x="T110" y="T111"/>
              </a:cxn>
              <a:cxn ang="T176">
                <a:pos x="T112" y="T113"/>
              </a:cxn>
              <a:cxn ang="T177">
                <a:pos x="T114" y="T115"/>
              </a:cxn>
              <a:cxn ang="T178">
                <a:pos x="T116" y="T117"/>
              </a:cxn>
              <a:cxn ang="T179">
                <a:pos x="T118" y="T119"/>
              </a:cxn>
            </a:cxnLst>
            <a:rect l="0" t="0" r="r" b="b"/>
            <a:pathLst>
              <a:path w="257175" h="264160">
                <a:moveTo>
                  <a:pt x="86764" y="88535"/>
                </a:moveTo>
                <a:lnTo>
                  <a:pt x="75899" y="88535"/>
                </a:lnTo>
                <a:lnTo>
                  <a:pt x="84305" y="73936"/>
                </a:lnTo>
                <a:lnTo>
                  <a:pt x="74199" y="73936"/>
                </a:lnTo>
                <a:lnTo>
                  <a:pt x="72645" y="73041"/>
                </a:lnTo>
                <a:lnTo>
                  <a:pt x="70964" y="70116"/>
                </a:lnTo>
                <a:lnTo>
                  <a:pt x="70962" y="68327"/>
                </a:lnTo>
                <a:lnTo>
                  <a:pt x="109844" y="894"/>
                </a:lnTo>
                <a:lnTo>
                  <a:pt x="111402" y="0"/>
                </a:lnTo>
                <a:lnTo>
                  <a:pt x="114765" y="0"/>
                </a:lnTo>
                <a:lnTo>
                  <a:pt x="116311" y="894"/>
                </a:lnTo>
                <a:lnTo>
                  <a:pt x="123952" y="14151"/>
                </a:lnTo>
                <a:lnTo>
                  <a:pt x="113074" y="14151"/>
                </a:lnTo>
                <a:lnTo>
                  <a:pt x="84033" y="64517"/>
                </a:lnTo>
                <a:lnTo>
                  <a:pt x="94117" y="64517"/>
                </a:lnTo>
                <a:lnTo>
                  <a:pt x="95671" y="65412"/>
                </a:lnTo>
                <a:lnTo>
                  <a:pt x="97361" y="68327"/>
                </a:lnTo>
                <a:lnTo>
                  <a:pt x="97373" y="70116"/>
                </a:lnTo>
                <a:lnTo>
                  <a:pt x="86851" y="88384"/>
                </a:lnTo>
                <a:lnTo>
                  <a:pt x="86764" y="88535"/>
                </a:lnTo>
                <a:close/>
              </a:path>
              <a:path w="257175" h="264160">
                <a:moveTo>
                  <a:pt x="161026" y="167787"/>
                </a:moveTo>
                <a:lnTo>
                  <a:pt x="150155" y="167787"/>
                </a:lnTo>
                <a:lnTo>
                  <a:pt x="157855" y="154422"/>
                </a:lnTo>
                <a:lnTo>
                  <a:pt x="140374" y="124024"/>
                </a:lnTo>
                <a:lnTo>
                  <a:pt x="140380" y="122239"/>
                </a:lnTo>
                <a:lnTo>
                  <a:pt x="142060" y="119333"/>
                </a:lnTo>
                <a:lnTo>
                  <a:pt x="143614" y="118439"/>
                </a:lnTo>
                <a:lnTo>
                  <a:pt x="156579" y="118439"/>
                </a:lnTo>
                <a:lnTo>
                  <a:pt x="128742" y="70116"/>
                </a:lnTo>
                <a:lnTo>
                  <a:pt x="128742" y="68327"/>
                </a:lnTo>
                <a:lnTo>
                  <a:pt x="130428" y="65412"/>
                </a:lnTo>
                <a:lnTo>
                  <a:pt x="131982" y="64517"/>
                </a:lnTo>
                <a:lnTo>
                  <a:pt x="142093" y="64517"/>
                </a:lnTo>
                <a:lnTo>
                  <a:pt x="113074" y="14151"/>
                </a:lnTo>
                <a:lnTo>
                  <a:pt x="123952" y="14151"/>
                </a:lnTo>
                <a:lnTo>
                  <a:pt x="155156" y="68327"/>
                </a:lnTo>
                <a:lnTo>
                  <a:pt x="155161" y="70116"/>
                </a:lnTo>
                <a:lnTo>
                  <a:pt x="153475" y="73041"/>
                </a:lnTo>
                <a:lnTo>
                  <a:pt x="151921" y="73936"/>
                </a:lnTo>
                <a:lnTo>
                  <a:pt x="141810" y="73936"/>
                </a:lnTo>
                <a:lnTo>
                  <a:pt x="164330" y="113023"/>
                </a:lnTo>
                <a:lnTo>
                  <a:pt x="175188" y="113023"/>
                </a:lnTo>
                <a:lnTo>
                  <a:pt x="166643" y="127857"/>
                </a:lnTo>
                <a:lnTo>
                  <a:pt x="153438" y="127857"/>
                </a:lnTo>
                <a:lnTo>
                  <a:pt x="154606" y="129892"/>
                </a:lnTo>
                <a:lnTo>
                  <a:pt x="165471" y="129892"/>
                </a:lnTo>
                <a:lnTo>
                  <a:pt x="163662" y="133033"/>
                </a:lnTo>
                <a:lnTo>
                  <a:pt x="174578" y="133033"/>
                </a:lnTo>
                <a:lnTo>
                  <a:pt x="176132" y="133928"/>
                </a:lnTo>
                <a:lnTo>
                  <a:pt x="177818" y="136843"/>
                </a:lnTo>
                <a:lnTo>
                  <a:pt x="177818" y="138632"/>
                </a:lnTo>
                <a:lnTo>
                  <a:pt x="175618" y="142451"/>
                </a:lnTo>
                <a:lnTo>
                  <a:pt x="161830" y="142451"/>
                </a:lnTo>
                <a:lnTo>
                  <a:pt x="163290" y="144990"/>
                </a:lnTo>
                <a:lnTo>
                  <a:pt x="174156" y="144990"/>
                </a:lnTo>
                <a:lnTo>
                  <a:pt x="161026" y="167787"/>
                </a:lnTo>
                <a:close/>
              </a:path>
              <a:path w="257175" h="264160">
                <a:moveTo>
                  <a:pt x="175188" y="113023"/>
                </a:moveTo>
                <a:lnTo>
                  <a:pt x="164330" y="113023"/>
                </a:lnTo>
                <a:lnTo>
                  <a:pt x="175134" y="94266"/>
                </a:lnTo>
                <a:lnTo>
                  <a:pt x="166812" y="94266"/>
                </a:lnTo>
                <a:lnTo>
                  <a:pt x="165258" y="93371"/>
                </a:lnTo>
                <a:lnTo>
                  <a:pt x="163572" y="90446"/>
                </a:lnTo>
                <a:lnTo>
                  <a:pt x="163648" y="88535"/>
                </a:lnTo>
                <a:lnTo>
                  <a:pt x="199306" y="26631"/>
                </a:lnTo>
                <a:lnTo>
                  <a:pt x="204105" y="26631"/>
                </a:lnTo>
                <a:lnTo>
                  <a:pt x="212574" y="41333"/>
                </a:lnTo>
                <a:lnTo>
                  <a:pt x="201699" y="41333"/>
                </a:lnTo>
                <a:lnTo>
                  <a:pt x="176631" y="84847"/>
                </a:lnTo>
                <a:lnTo>
                  <a:pt x="184952" y="84847"/>
                </a:lnTo>
                <a:lnTo>
                  <a:pt x="186507" y="85742"/>
                </a:lnTo>
                <a:lnTo>
                  <a:pt x="188034" y="88384"/>
                </a:lnTo>
                <a:lnTo>
                  <a:pt x="188122" y="88535"/>
                </a:lnTo>
                <a:lnTo>
                  <a:pt x="188192" y="90446"/>
                </a:lnTo>
                <a:lnTo>
                  <a:pt x="175188" y="113023"/>
                </a:lnTo>
                <a:close/>
              </a:path>
              <a:path w="257175" h="264160">
                <a:moveTo>
                  <a:pt x="257175" y="186521"/>
                </a:moveTo>
                <a:lnTo>
                  <a:pt x="145838" y="186521"/>
                </a:lnTo>
                <a:lnTo>
                  <a:pt x="144292" y="185631"/>
                </a:lnTo>
                <a:lnTo>
                  <a:pt x="142606" y="182716"/>
                </a:lnTo>
                <a:lnTo>
                  <a:pt x="142628" y="180889"/>
                </a:lnTo>
                <a:lnTo>
                  <a:pt x="144807" y="177102"/>
                </a:lnTo>
                <a:lnTo>
                  <a:pt x="247737" y="177102"/>
                </a:lnTo>
                <a:lnTo>
                  <a:pt x="225580" y="138632"/>
                </a:lnTo>
                <a:lnTo>
                  <a:pt x="225580" y="136843"/>
                </a:lnTo>
                <a:lnTo>
                  <a:pt x="227266" y="133928"/>
                </a:lnTo>
                <a:lnTo>
                  <a:pt x="228820" y="133033"/>
                </a:lnTo>
                <a:lnTo>
                  <a:pt x="239736" y="133033"/>
                </a:lnTo>
                <a:lnTo>
                  <a:pt x="215205" y="90446"/>
                </a:lnTo>
                <a:lnTo>
                  <a:pt x="215276" y="88535"/>
                </a:lnTo>
                <a:lnTo>
                  <a:pt x="216891" y="85742"/>
                </a:lnTo>
                <a:lnTo>
                  <a:pt x="218445" y="84847"/>
                </a:lnTo>
                <a:lnTo>
                  <a:pt x="226766" y="84847"/>
                </a:lnTo>
                <a:lnTo>
                  <a:pt x="201699" y="41333"/>
                </a:lnTo>
                <a:lnTo>
                  <a:pt x="212574" y="41333"/>
                </a:lnTo>
                <a:lnTo>
                  <a:pt x="238587" y="86491"/>
                </a:lnTo>
                <a:lnTo>
                  <a:pt x="239293" y="87310"/>
                </a:lnTo>
                <a:lnTo>
                  <a:pt x="239722" y="88384"/>
                </a:lnTo>
                <a:lnTo>
                  <a:pt x="239722" y="92161"/>
                </a:lnTo>
                <a:lnTo>
                  <a:pt x="237612" y="94266"/>
                </a:lnTo>
                <a:lnTo>
                  <a:pt x="228278" y="94266"/>
                </a:lnTo>
                <a:lnTo>
                  <a:pt x="251556" y="134676"/>
                </a:lnTo>
                <a:lnTo>
                  <a:pt x="252263" y="135496"/>
                </a:lnTo>
                <a:lnTo>
                  <a:pt x="252691" y="136569"/>
                </a:lnTo>
                <a:lnTo>
                  <a:pt x="252691" y="140360"/>
                </a:lnTo>
                <a:lnTo>
                  <a:pt x="250591" y="142451"/>
                </a:lnTo>
                <a:lnTo>
                  <a:pt x="238653" y="142451"/>
                </a:lnTo>
                <a:lnTo>
                  <a:pt x="257175" y="174606"/>
                </a:lnTo>
                <a:lnTo>
                  <a:pt x="257175" y="186521"/>
                </a:lnTo>
                <a:close/>
              </a:path>
              <a:path w="257175" h="264160">
                <a:moveTo>
                  <a:pt x="123378" y="263434"/>
                </a:moveTo>
                <a:lnTo>
                  <a:pt x="102770" y="263434"/>
                </a:lnTo>
                <a:lnTo>
                  <a:pt x="100661" y="261328"/>
                </a:lnTo>
                <a:lnTo>
                  <a:pt x="100661" y="195525"/>
                </a:lnTo>
                <a:lnTo>
                  <a:pt x="3329" y="195525"/>
                </a:lnTo>
                <a:lnTo>
                  <a:pt x="1774" y="194631"/>
                </a:lnTo>
                <a:lnTo>
                  <a:pt x="931" y="193171"/>
                </a:lnTo>
                <a:lnTo>
                  <a:pt x="0" y="191715"/>
                </a:lnTo>
                <a:lnTo>
                  <a:pt x="0" y="189926"/>
                </a:lnTo>
                <a:lnTo>
                  <a:pt x="927" y="188466"/>
                </a:lnTo>
                <a:lnTo>
                  <a:pt x="19321" y="156537"/>
                </a:lnTo>
                <a:lnTo>
                  <a:pt x="10440" y="156537"/>
                </a:lnTo>
                <a:lnTo>
                  <a:pt x="8886" y="155642"/>
                </a:lnTo>
                <a:lnTo>
                  <a:pt x="7200" y="152722"/>
                </a:lnTo>
                <a:lnTo>
                  <a:pt x="7202" y="150933"/>
                </a:lnTo>
                <a:lnTo>
                  <a:pt x="28509" y="113918"/>
                </a:lnTo>
                <a:lnTo>
                  <a:pt x="21926" y="113918"/>
                </a:lnTo>
                <a:lnTo>
                  <a:pt x="20367" y="113023"/>
                </a:lnTo>
                <a:lnTo>
                  <a:pt x="18686" y="110103"/>
                </a:lnTo>
                <a:lnTo>
                  <a:pt x="18688" y="108314"/>
                </a:lnTo>
                <a:lnTo>
                  <a:pt x="49753" y="54345"/>
                </a:lnTo>
                <a:lnTo>
                  <a:pt x="51307" y="53445"/>
                </a:lnTo>
                <a:lnTo>
                  <a:pt x="54679" y="53445"/>
                </a:lnTo>
                <a:lnTo>
                  <a:pt x="56238" y="54345"/>
                </a:lnTo>
                <a:lnTo>
                  <a:pt x="63861" y="67602"/>
                </a:lnTo>
                <a:lnTo>
                  <a:pt x="52983" y="67602"/>
                </a:lnTo>
                <a:lnTo>
                  <a:pt x="31745" y="104504"/>
                </a:lnTo>
                <a:lnTo>
                  <a:pt x="38328" y="104504"/>
                </a:lnTo>
                <a:lnTo>
                  <a:pt x="39882" y="105399"/>
                </a:lnTo>
                <a:lnTo>
                  <a:pt x="41568" y="108314"/>
                </a:lnTo>
                <a:lnTo>
                  <a:pt x="41568" y="110103"/>
                </a:lnTo>
                <a:lnTo>
                  <a:pt x="20259" y="147123"/>
                </a:lnTo>
                <a:lnTo>
                  <a:pt x="29145" y="147123"/>
                </a:lnTo>
                <a:lnTo>
                  <a:pt x="30699" y="148018"/>
                </a:lnTo>
                <a:lnTo>
                  <a:pt x="32385" y="150933"/>
                </a:lnTo>
                <a:lnTo>
                  <a:pt x="32385" y="152722"/>
                </a:lnTo>
                <a:lnTo>
                  <a:pt x="13152" y="186111"/>
                </a:lnTo>
                <a:lnTo>
                  <a:pt x="110065" y="186111"/>
                </a:lnTo>
                <a:lnTo>
                  <a:pt x="110065" y="254010"/>
                </a:lnTo>
                <a:lnTo>
                  <a:pt x="125488" y="254010"/>
                </a:lnTo>
                <a:lnTo>
                  <a:pt x="125488" y="261328"/>
                </a:lnTo>
                <a:lnTo>
                  <a:pt x="123378" y="263434"/>
                </a:lnTo>
                <a:close/>
              </a:path>
              <a:path w="257175" h="264160">
                <a:moveTo>
                  <a:pt x="155661" y="177102"/>
                </a:moveTo>
                <a:lnTo>
                  <a:pt x="50546" y="177102"/>
                </a:lnTo>
                <a:lnTo>
                  <a:pt x="49188" y="176321"/>
                </a:lnTo>
                <a:lnTo>
                  <a:pt x="47502" y="173406"/>
                </a:lnTo>
                <a:lnTo>
                  <a:pt x="47502" y="171616"/>
                </a:lnTo>
                <a:lnTo>
                  <a:pt x="72693" y="127857"/>
                </a:lnTo>
                <a:lnTo>
                  <a:pt x="59668" y="127857"/>
                </a:lnTo>
                <a:lnTo>
                  <a:pt x="58126" y="126972"/>
                </a:lnTo>
                <a:lnTo>
                  <a:pt x="56449" y="124024"/>
                </a:lnTo>
                <a:lnTo>
                  <a:pt x="56464" y="122239"/>
                </a:lnTo>
                <a:lnTo>
                  <a:pt x="64917" y="107527"/>
                </a:lnTo>
                <a:lnTo>
                  <a:pt x="65016" y="107273"/>
                </a:lnTo>
                <a:lnTo>
                  <a:pt x="65105" y="107014"/>
                </a:lnTo>
                <a:lnTo>
                  <a:pt x="65393" y="106538"/>
                </a:lnTo>
                <a:lnTo>
                  <a:pt x="65760" y="106133"/>
                </a:lnTo>
                <a:lnTo>
                  <a:pt x="70455" y="97981"/>
                </a:lnTo>
                <a:lnTo>
                  <a:pt x="52983" y="67602"/>
                </a:lnTo>
                <a:lnTo>
                  <a:pt x="63861" y="67602"/>
                </a:lnTo>
                <a:lnTo>
                  <a:pt x="75812" y="88384"/>
                </a:lnTo>
                <a:lnTo>
                  <a:pt x="75899" y="88535"/>
                </a:lnTo>
                <a:lnTo>
                  <a:pt x="86764" y="88535"/>
                </a:lnTo>
                <a:lnTo>
                  <a:pt x="73299" y="111893"/>
                </a:lnTo>
                <a:lnTo>
                  <a:pt x="73182" y="112048"/>
                </a:lnTo>
                <a:lnTo>
                  <a:pt x="69506" y="118439"/>
                </a:lnTo>
                <a:lnTo>
                  <a:pt x="82489" y="118439"/>
                </a:lnTo>
                <a:lnTo>
                  <a:pt x="84046" y="119333"/>
                </a:lnTo>
                <a:lnTo>
                  <a:pt x="85732" y="122239"/>
                </a:lnTo>
                <a:lnTo>
                  <a:pt x="85741" y="124024"/>
                </a:lnTo>
                <a:lnTo>
                  <a:pt x="60568" y="167787"/>
                </a:lnTo>
                <a:lnTo>
                  <a:pt x="161026" y="167787"/>
                </a:lnTo>
                <a:lnTo>
                  <a:pt x="155661" y="177102"/>
                </a:lnTo>
                <a:close/>
              </a:path>
              <a:path w="257175" h="264160">
                <a:moveTo>
                  <a:pt x="165471" y="129892"/>
                </a:moveTo>
                <a:lnTo>
                  <a:pt x="154606" y="129892"/>
                </a:lnTo>
                <a:lnTo>
                  <a:pt x="155778" y="127857"/>
                </a:lnTo>
                <a:lnTo>
                  <a:pt x="166643" y="127857"/>
                </a:lnTo>
                <a:lnTo>
                  <a:pt x="165471" y="129892"/>
                </a:lnTo>
                <a:close/>
              </a:path>
              <a:path w="257175" h="264160">
                <a:moveTo>
                  <a:pt x="174156" y="144990"/>
                </a:moveTo>
                <a:lnTo>
                  <a:pt x="163290" y="144990"/>
                </a:lnTo>
                <a:lnTo>
                  <a:pt x="164671" y="142588"/>
                </a:lnTo>
                <a:lnTo>
                  <a:pt x="164750" y="142451"/>
                </a:lnTo>
                <a:lnTo>
                  <a:pt x="175618" y="142451"/>
                </a:lnTo>
                <a:lnTo>
                  <a:pt x="174156" y="144990"/>
                </a:lnTo>
                <a:close/>
              </a:path>
              <a:path w="257175" h="264160">
                <a:moveTo>
                  <a:pt x="250454" y="142588"/>
                </a:moveTo>
                <a:lnTo>
                  <a:pt x="247888" y="142451"/>
                </a:lnTo>
                <a:lnTo>
                  <a:pt x="250591" y="142451"/>
                </a:lnTo>
                <a:lnTo>
                  <a:pt x="250454" y="142588"/>
                </a:lnTo>
                <a:close/>
              </a:path>
              <a:path w="257175" h="264160">
                <a:moveTo>
                  <a:pt x="110065" y="186111"/>
                </a:moveTo>
                <a:lnTo>
                  <a:pt x="92779" y="186111"/>
                </a:lnTo>
                <a:lnTo>
                  <a:pt x="87593" y="177102"/>
                </a:lnTo>
                <a:lnTo>
                  <a:pt x="98465" y="177102"/>
                </a:lnTo>
                <a:lnTo>
                  <a:pt x="100646" y="180889"/>
                </a:lnTo>
                <a:lnTo>
                  <a:pt x="110065" y="180889"/>
                </a:lnTo>
                <a:lnTo>
                  <a:pt x="110065" y="186111"/>
                </a:lnTo>
                <a:close/>
              </a:path>
              <a:path w="257175" h="264160">
                <a:moveTo>
                  <a:pt x="110065" y="180889"/>
                </a:moveTo>
                <a:lnTo>
                  <a:pt x="100646" y="180889"/>
                </a:lnTo>
                <a:lnTo>
                  <a:pt x="100646" y="177102"/>
                </a:lnTo>
                <a:lnTo>
                  <a:pt x="110065" y="177102"/>
                </a:lnTo>
                <a:lnTo>
                  <a:pt x="110065" y="180889"/>
                </a:lnTo>
                <a:close/>
              </a:path>
              <a:path w="257175" h="264160">
                <a:moveTo>
                  <a:pt x="125488" y="254010"/>
                </a:moveTo>
                <a:lnTo>
                  <a:pt x="116055" y="254010"/>
                </a:lnTo>
                <a:lnTo>
                  <a:pt x="116055" y="177102"/>
                </a:lnTo>
                <a:lnTo>
                  <a:pt x="125488" y="177102"/>
                </a:lnTo>
                <a:lnTo>
                  <a:pt x="125488" y="254010"/>
                </a:lnTo>
                <a:close/>
              </a:path>
              <a:path w="257175" h="264160">
                <a:moveTo>
                  <a:pt x="211136" y="263580"/>
                </a:moveTo>
                <a:lnTo>
                  <a:pt x="192299" y="263580"/>
                </a:lnTo>
                <a:lnTo>
                  <a:pt x="190189" y="261474"/>
                </a:lnTo>
                <a:lnTo>
                  <a:pt x="190189" y="186521"/>
                </a:lnTo>
                <a:lnTo>
                  <a:pt x="199594" y="186521"/>
                </a:lnTo>
                <a:lnTo>
                  <a:pt x="199594" y="254161"/>
                </a:lnTo>
                <a:lnTo>
                  <a:pt x="213246" y="254161"/>
                </a:lnTo>
                <a:lnTo>
                  <a:pt x="213246" y="261474"/>
                </a:lnTo>
                <a:lnTo>
                  <a:pt x="211136" y="263580"/>
                </a:lnTo>
                <a:close/>
              </a:path>
              <a:path w="257175" h="264160">
                <a:moveTo>
                  <a:pt x="213246" y="254161"/>
                </a:moveTo>
                <a:lnTo>
                  <a:pt x="203813" y="254161"/>
                </a:lnTo>
                <a:lnTo>
                  <a:pt x="203813" y="186521"/>
                </a:lnTo>
                <a:lnTo>
                  <a:pt x="213246" y="186521"/>
                </a:lnTo>
                <a:lnTo>
                  <a:pt x="213246" y="254161"/>
                </a:lnTo>
                <a:close/>
              </a:path>
              <a:path w="257175" h="264160">
                <a:moveTo>
                  <a:pt x="61677" y="263721"/>
                </a:moveTo>
                <a:lnTo>
                  <a:pt x="44295" y="263721"/>
                </a:lnTo>
                <a:lnTo>
                  <a:pt x="42185" y="261616"/>
                </a:lnTo>
                <a:lnTo>
                  <a:pt x="42185" y="195525"/>
                </a:lnTo>
                <a:lnTo>
                  <a:pt x="51594" y="195525"/>
                </a:lnTo>
                <a:lnTo>
                  <a:pt x="51594" y="254302"/>
                </a:lnTo>
                <a:lnTo>
                  <a:pt x="63787" y="254302"/>
                </a:lnTo>
                <a:lnTo>
                  <a:pt x="63787" y="261616"/>
                </a:lnTo>
                <a:lnTo>
                  <a:pt x="61677" y="263721"/>
                </a:lnTo>
                <a:close/>
              </a:path>
              <a:path w="257175" h="264160">
                <a:moveTo>
                  <a:pt x="63787" y="254302"/>
                </a:moveTo>
                <a:lnTo>
                  <a:pt x="54359" y="254302"/>
                </a:lnTo>
                <a:lnTo>
                  <a:pt x="54359" y="195525"/>
                </a:lnTo>
                <a:lnTo>
                  <a:pt x="63787" y="195525"/>
                </a:lnTo>
                <a:lnTo>
                  <a:pt x="63787" y="254302"/>
                </a:lnTo>
                <a:close/>
              </a:path>
            </a:pathLst>
          </a:custGeom>
          <a:solidFill>
            <a:srgbClr val="FA573D"/>
          </a:solidFill>
          <a:ln>
            <a:noFill/>
          </a:ln>
          <a:extLst>
            <a:ext uri="{91240B29-F687-4F45-9708-019B960494DF}">
              <a14:hiddenLine xmlns:a14="http://schemas.microsoft.com/office/drawing/2010/main" w="9525">
                <a:solidFill>
                  <a:srgbClr val="000000"/>
                </a:solidFill>
                <a:round/>
                <a:headEnd/>
                <a:tailEnd/>
              </a14:hiddenLine>
            </a:ext>
          </a:extLst>
        </p:spPr>
        <p:txBody>
          <a:bodyPr lIns="0" tIns="0" rIns="0" bIns="0"/>
          <a:lstStyle/>
          <a:p>
            <a:endParaRPr lang="en-US"/>
          </a:p>
        </p:txBody>
      </p:sp>
      <p:sp>
        <p:nvSpPr>
          <p:cNvPr id="72" name="object 45">
            <a:extLst>
              <a:ext uri="{FF2B5EF4-FFF2-40B4-BE49-F238E27FC236}">
                <a16:creationId xmlns:a16="http://schemas.microsoft.com/office/drawing/2014/main" id="{A27CD30E-F5E2-A40B-1B90-419D923E9B75}"/>
              </a:ext>
            </a:extLst>
          </p:cNvPr>
          <p:cNvSpPr txBox="1"/>
          <p:nvPr/>
        </p:nvSpPr>
        <p:spPr>
          <a:xfrm>
            <a:off x="7456488" y="3317875"/>
            <a:ext cx="941387" cy="273050"/>
          </a:xfrm>
          <a:prstGeom prst="rect">
            <a:avLst/>
          </a:prstGeom>
        </p:spPr>
        <p:txBody>
          <a:bodyPr lIns="0" tIns="14568" rIns="0" bIns="0">
            <a:spAutoFit/>
          </a:bodyPr>
          <a:lstStyle/>
          <a:p>
            <a:pPr marL="45386">
              <a:spcBef>
                <a:spcPts val="115"/>
              </a:spcBef>
              <a:defRPr/>
            </a:pPr>
            <a:r>
              <a:rPr lang="en-US" sz="927" spc="-18" dirty="0">
                <a:latin typeface="Arial Black"/>
                <a:cs typeface="Arial Black"/>
              </a:rPr>
              <a:t>(443)</a:t>
            </a:r>
            <a:r>
              <a:rPr lang="en-US" sz="927" spc="-31" dirty="0">
                <a:latin typeface="Arial Black"/>
                <a:cs typeface="Arial Black"/>
              </a:rPr>
              <a:t> </a:t>
            </a:r>
            <a:r>
              <a:rPr lang="en-US" sz="2515" spc="-33" baseline="-10233" dirty="0">
                <a:latin typeface="Arial Black"/>
                <a:cs typeface="Arial Black"/>
              </a:rPr>
              <a:t>64%</a:t>
            </a:r>
            <a:endParaRPr lang="en-US" sz="2515" baseline="-10233" dirty="0">
              <a:latin typeface="Arial Black"/>
              <a:cs typeface="Arial Black"/>
            </a:endParaRPr>
          </a:p>
        </p:txBody>
      </p:sp>
      <p:sp>
        <p:nvSpPr>
          <p:cNvPr id="73" name="object 44">
            <a:extLst>
              <a:ext uri="{FF2B5EF4-FFF2-40B4-BE49-F238E27FC236}">
                <a16:creationId xmlns:a16="http://schemas.microsoft.com/office/drawing/2014/main" id="{3A8C34BC-FA03-4B75-2DBA-525A26D6BE60}"/>
              </a:ext>
            </a:extLst>
          </p:cNvPr>
          <p:cNvSpPr txBox="1"/>
          <p:nvPr/>
        </p:nvSpPr>
        <p:spPr>
          <a:xfrm>
            <a:off x="5089525" y="3317875"/>
            <a:ext cx="931863" cy="271463"/>
          </a:xfrm>
          <a:prstGeom prst="rect">
            <a:avLst/>
          </a:prstGeom>
        </p:spPr>
        <p:txBody>
          <a:bodyPr lIns="0" tIns="14568" rIns="0" bIns="0">
            <a:spAutoFit/>
          </a:bodyPr>
          <a:lstStyle/>
          <a:p>
            <a:pPr marL="33619">
              <a:spcBef>
                <a:spcPts val="115"/>
              </a:spcBef>
              <a:defRPr/>
            </a:pPr>
            <a:r>
              <a:rPr lang="en-US" sz="2515" baseline="-13157" dirty="0">
                <a:latin typeface="Arial Black"/>
                <a:cs typeface="Arial Black"/>
              </a:rPr>
              <a:t>35</a:t>
            </a:r>
            <a:r>
              <a:rPr sz="2515" baseline="-13157" dirty="0">
                <a:latin typeface="Arial Black"/>
                <a:cs typeface="Arial Black"/>
              </a:rPr>
              <a:t>%</a:t>
            </a:r>
            <a:r>
              <a:rPr sz="2515" spc="-39" baseline="-13157" dirty="0">
                <a:latin typeface="Arial Black"/>
                <a:cs typeface="Arial Black"/>
              </a:rPr>
              <a:t> </a:t>
            </a:r>
            <a:r>
              <a:rPr sz="927" spc="-18" dirty="0">
                <a:latin typeface="Arial Black"/>
                <a:cs typeface="Arial Black"/>
              </a:rPr>
              <a:t>(</a:t>
            </a:r>
            <a:r>
              <a:rPr lang="en-US" sz="927" spc="-18" dirty="0">
                <a:latin typeface="Arial Black"/>
                <a:cs typeface="Arial Black"/>
              </a:rPr>
              <a:t>239</a:t>
            </a:r>
            <a:r>
              <a:rPr sz="927" spc="-18" dirty="0">
                <a:latin typeface="Arial Black"/>
                <a:cs typeface="Arial Black"/>
              </a:rPr>
              <a:t>)</a:t>
            </a:r>
            <a:endParaRPr sz="927" dirty="0">
              <a:latin typeface="Arial Black"/>
              <a:cs typeface="Arial Black"/>
            </a:endParaRPr>
          </a:p>
        </p:txBody>
      </p:sp>
      <p:sp>
        <p:nvSpPr>
          <p:cNvPr id="2" name="Rectangle 1">
            <a:extLst>
              <a:ext uri="{FF2B5EF4-FFF2-40B4-BE49-F238E27FC236}">
                <a16:creationId xmlns:a16="http://schemas.microsoft.com/office/drawing/2014/main" id="{43457AF5-C7BF-87DD-9433-FAA287B1B5F5}"/>
              </a:ext>
            </a:extLst>
          </p:cNvPr>
          <p:cNvSpPr/>
          <p:nvPr/>
        </p:nvSpPr>
        <p:spPr>
          <a:xfrm>
            <a:off x="133350" y="-25400"/>
            <a:ext cx="838200" cy="70104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pic>
        <p:nvPicPr>
          <p:cNvPr id="24615" name="Picture 4">
            <a:extLst>
              <a:ext uri="{FF2B5EF4-FFF2-40B4-BE49-F238E27FC236}">
                <a16:creationId xmlns:a16="http://schemas.microsoft.com/office/drawing/2014/main" id="{2E6CAA80-7E24-018D-8881-7E53F292BE7D}"/>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5638800"/>
            <a:ext cx="11430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4616" name="TextBox 1">
            <a:extLst>
              <a:ext uri="{FF2B5EF4-FFF2-40B4-BE49-F238E27FC236}">
                <a16:creationId xmlns:a16="http://schemas.microsoft.com/office/drawing/2014/main" id="{7F3CF62E-B6B6-92B4-18D9-ABD69885059F}"/>
              </a:ext>
            </a:extLst>
          </p:cNvPr>
          <p:cNvSpPr txBox="1">
            <a:spLocks noChangeArrowheads="1"/>
          </p:cNvSpPr>
          <p:nvPr/>
        </p:nvSpPr>
        <p:spPr bwMode="auto">
          <a:xfrm>
            <a:off x="1143000" y="152400"/>
            <a:ext cx="7686675"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a:spcBef>
                <a:spcPct val="0"/>
              </a:spcBef>
              <a:buFontTx/>
              <a:buNone/>
            </a:pPr>
            <a:r>
              <a:rPr lang="en-US" altLang="en-US" sz="2800" b="1">
                <a:latin typeface="Franklin Gothic Medium" panose="020B0603020102020204" pitchFamily="34" charset="0"/>
              </a:rPr>
              <a:t>2025 Point in Time Count Data</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DD4973F4-7F35-40B6-319F-331949BDD880}"/>
              </a:ext>
            </a:extLst>
          </p:cNvPr>
          <p:cNvSpPr/>
          <p:nvPr/>
        </p:nvSpPr>
        <p:spPr>
          <a:xfrm>
            <a:off x="152400" y="-76200"/>
            <a:ext cx="838200" cy="70104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pic>
        <p:nvPicPr>
          <p:cNvPr id="25603" name="Picture 4">
            <a:extLst>
              <a:ext uri="{FF2B5EF4-FFF2-40B4-BE49-F238E27FC236}">
                <a16:creationId xmlns:a16="http://schemas.microsoft.com/office/drawing/2014/main" id="{BCB2D28D-B352-5D42-F549-DF9E348CC02F}"/>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0" y="5638800"/>
            <a:ext cx="11430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5604" name="TextBox 1">
            <a:extLst>
              <a:ext uri="{FF2B5EF4-FFF2-40B4-BE49-F238E27FC236}">
                <a16:creationId xmlns:a16="http://schemas.microsoft.com/office/drawing/2014/main" id="{4F2B28F8-6705-25DA-9821-12AD29852A69}"/>
              </a:ext>
            </a:extLst>
          </p:cNvPr>
          <p:cNvSpPr txBox="1">
            <a:spLocks noChangeArrowheads="1"/>
          </p:cNvSpPr>
          <p:nvPr/>
        </p:nvSpPr>
        <p:spPr bwMode="auto">
          <a:xfrm>
            <a:off x="1271588" y="381000"/>
            <a:ext cx="7686675"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a:spcBef>
                <a:spcPct val="0"/>
              </a:spcBef>
              <a:buFontTx/>
              <a:buNone/>
            </a:pPr>
            <a:r>
              <a:rPr lang="en-US" altLang="en-US" sz="2800" b="1">
                <a:latin typeface="Franklin Gothic Medium" panose="020B0603020102020204" pitchFamily="34" charset="0"/>
              </a:rPr>
              <a:t>Commerce</a:t>
            </a:r>
            <a:r>
              <a:rPr lang="en-US" altLang="en-US" sz="1800" b="1">
                <a:latin typeface="Franklin Gothic Book" panose="020B0503020102020204" pitchFamily="34" charset="0"/>
              </a:rPr>
              <a:t> </a:t>
            </a:r>
            <a:r>
              <a:rPr lang="en-US" altLang="en-US" sz="2800" b="1">
                <a:latin typeface="Franklin Gothic Medium" panose="020B0603020102020204" pitchFamily="34" charset="0"/>
              </a:rPr>
              <a:t>Provided Service Level Estimates</a:t>
            </a:r>
          </a:p>
        </p:txBody>
      </p:sp>
      <p:pic>
        <p:nvPicPr>
          <p:cNvPr id="25605" name="Picture 2">
            <a:extLst>
              <a:ext uri="{FF2B5EF4-FFF2-40B4-BE49-F238E27FC236}">
                <a16:creationId xmlns:a16="http://schemas.microsoft.com/office/drawing/2014/main" id="{3513A3A1-C7D7-5591-8066-EA3023278D6E}"/>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38225" y="1524000"/>
            <a:ext cx="7953375" cy="205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Content Placeholder 1">
            <a:extLst>
              <a:ext uri="{FF2B5EF4-FFF2-40B4-BE49-F238E27FC236}">
                <a16:creationId xmlns:a16="http://schemas.microsoft.com/office/drawing/2014/main" id="{25FEE65B-217B-4D5B-DCD7-46E17BC47563}"/>
              </a:ext>
            </a:extLst>
          </p:cNvPr>
          <p:cNvSpPr>
            <a:spLocks noGrp="1"/>
          </p:cNvSpPr>
          <p:nvPr>
            <p:ph idx="1"/>
          </p:nvPr>
        </p:nvSpPr>
        <p:spPr>
          <a:xfrm>
            <a:off x="1371600" y="3429000"/>
            <a:ext cx="7620000" cy="1905000"/>
          </a:xfrm>
        </p:spPr>
        <p:txBody>
          <a:bodyPr/>
          <a:lstStyle/>
          <a:p>
            <a:pPr marL="0" indent="0">
              <a:buFont typeface="Arial" panose="020B0604020202020204" pitchFamily="34" charset="0"/>
              <a:buNone/>
              <a:defRPr/>
            </a:pPr>
            <a:endParaRPr lang="en-US" sz="1400" b="1" dirty="0">
              <a:solidFill>
                <a:srgbClr val="001D35"/>
              </a:solidFill>
              <a:latin typeface="Google Sans"/>
            </a:endParaRPr>
          </a:p>
          <a:p>
            <a:pPr>
              <a:defRPr/>
            </a:pPr>
            <a:r>
              <a:rPr lang="en-US" altLang="en-US" sz="2400" dirty="0"/>
              <a:t>Transition from federal COVID assistance</a:t>
            </a:r>
          </a:p>
          <a:p>
            <a:pPr>
              <a:defRPr/>
            </a:pPr>
            <a:r>
              <a:rPr lang="en-US" altLang="en-US" sz="2400" dirty="0"/>
              <a:t>Opening of Martha’s place</a:t>
            </a:r>
            <a:endParaRPr lang="en-US" altLang="en-US" sz="1600" dirty="0"/>
          </a:p>
          <a:p>
            <a:pPr>
              <a:defRPr/>
            </a:pPr>
            <a:endParaRPr lang="en-US" altLang="en-US" sz="2400" dirty="0"/>
          </a:p>
          <a:p>
            <a:pPr>
              <a:defRPr/>
            </a:pPr>
            <a:endParaRPr lang="en-US" altLang="en-US" sz="2400" dirty="0"/>
          </a:p>
          <a:p>
            <a:pPr marL="0" indent="0">
              <a:buFont typeface="Arial" panose="020B0604020202020204" pitchFamily="34" charset="0"/>
              <a:buNone/>
              <a:defRPr/>
            </a:pPr>
            <a:endParaRPr lang="en-US" altLang="en-US" sz="24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90F619BB-88ED-5E5A-BB79-B8EDA7BB301B}"/>
              </a:ext>
            </a:extLst>
          </p:cNvPr>
          <p:cNvSpPr/>
          <p:nvPr/>
        </p:nvSpPr>
        <p:spPr>
          <a:xfrm>
            <a:off x="152400" y="-76200"/>
            <a:ext cx="838200" cy="70104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pic>
        <p:nvPicPr>
          <p:cNvPr id="27651" name="Picture 4">
            <a:extLst>
              <a:ext uri="{FF2B5EF4-FFF2-40B4-BE49-F238E27FC236}">
                <a16:creationId xmlns:a16="http://schemas.microsoft.com/office/drawing/2014/main" id="{34CD9AF1-4833-691C-807C-90BBBE95D7A7}"/>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0" y="5638800"/>
            <a:ext cx="11430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7652" name="Picture 3">
            <a:extLst>
              <a:ext uri="{FF2B5EF4-FFF2-40B4-BE49-F238E27FC236}">
                <a16:creationId xmlns:a16="http://schemas.microsoft.com/office/drawing/2014/main" id="{04505C2F-141B-3308-9323-16A5D8B50C24}"/>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00125" y="1362075"/>
            <a:ext cx="8143875" cy="2066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7653" name="TextBox 1">
            <a:extLst>
              <a:ext uri="{FF2B5EF4-FFF2-40B4-BE49-F238E27FC236}">
                <a16:creationId xmlns:a16="http://schemas.microsoft.com/office/drawing/2014/main" id="{D25A372A-D0F8-1196-677D-30B11E0740D7}"/>
              </a:ext>
            </a:extLst>
          </p:cNvPr>
          <p:cNvSpPr txBox="1">
            <a:spLocks noChangeArrowheads="1"/>
          </p:cNvSpPr>
          <p:nvPr/>
        </p:nvSpPr>
        <p:spPr bwMode="auto">
          <a:xfrm>
            <a:off x="1304925" y="381000"/>
            <a:ext cx="7686675"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a:spcBef>
                <a:spcPct val="0"/>
              </a:spcBef>
              <a:buFontTx/>
              <a:buNone/>
            </a:pPr>
            <a:r>
              <a:rPr lang="en-US" altLang="en-US" sz="2800" b="1">
                <a:latin typeface="Franklin Gothic Medium" panose="020B0603020102020204" pitchFamily="34" charset="0"/>
              </a:rPr>
              <a:t>Commerce</a:t>
            </a:r>
            <a:r>
              <a:rPr lang="en-US" altLang="en-US" sz="1800" b="1">
                <a:latin typeface="Franklin Gothic Book" panose="020B0503020102020204" pitchFamily="34" charset="0"/>
              </a:rPr>
              <a:t> </a:t>
            </a:r>
            <a:r>
              <a:rPr lang="en-US" altLang="en-US" sz="2800" b="1">
                <a:latin typeface="Franklin Gothic Medium" panose="020B0603020102020204" pitchFamily="34" charset="0"/>
              </a:rPr>
              <a:t>Provided Service Level Estimates</a:t>
            </a:r>
          </a:p>
        </p:txBody>
      </p:sp>
      <p:sp>
        <p:nvSpPr>
          <p:cNvPr id="7" name="Content Placeholder 1">
            <a:extLst>
              <a:ext uri="{FF2B5EF4-FFF2-40B4-BE49-F238E27FC236}">
                <a16:creationId xmlns:a16="http://schemas.microsoft.com/office/drawing/2014/main" id="{80C469C7-71F8-FB0C-35C6-7794CA5BDF7C}"/>
              </a:ext>
            </a:extLst>
          </p:cNvPr>
          <p:cNvSpPr>
            <a:spLocks noGrp="1"/>
          </p:cNvSpPr>
          <p:nvPr>
            <p:ph idx="1"/>
          </p:nvPr>
        </p:nvSpPr>
        <p:spPr>
          <a:xfrm>
            <a:off x="1371600" y="3429000"/>
            <a:ext cx="7620000" cy="1905000"/>
          </a:xfrm>
        </p:spPr>
        <p:txBody>
          <a:bodyPr/>
          <a:lstStyle/>
          <a:p>
            <a:pPr marL="0" indent="0">
              <a:buFont typeface="Arial" panose="020B0604020202020204" pitchFamily="34" charset="0"/>
              <a:buNone/>
              <a:defRPr/>
            </a:pPr>
            <a:endParaRPr lang="en-US" sz="1400" b="1" dirty="0">
              <a:solidFill>
                <a:srgbClr val="001D35"/>
              </a:solidFill>
              <a:latin typeface="Google Sans"/>
            </a:endParaRPr>
          </a:p>
          <a:p>
            <a:pPr>
              <a:defRPr/>
            </a:pPr>
            <a:r>
              <a:rPr lang="en-US" altLang="en-US" sz="2400" dirty="0"/>
              <a:t>Decrease in hotel shelters and COVID-era rapid rehousing assistance</a:t>
            </a:r>
            <a:endParaRPr lang="en-US" altLang="en-US" sz="1600" dirty="0"/>
          </a:p>
          <a:p>
            <a:pPr>
              <a:defRPr/>
            </a:pPr>
            <a:endParaRPr lang="en-US" altLang="en-US" sz="2400" dirty="0"/>
          </a:p>
          <a:p>
            <a:pPr>
              <a:defRPr/>
            </a:pPr>
            <a:endParaRPr lang="en-US" altLang="en-US" sz="2400" dirty="0"/>
          </a:p>
          <a:p>
            <a:pPr marL="0" indent="0">
              <a:buFont typeface="Arial" panose="020B0604020202020204" pitchFamily="34" charset="0"/>
              <a:buNone/>
              <a:defRPr/>
            </a:pPr>
            <a:endParaRPr lang="en-US" altLang="en-US" sz="24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Oval 6">
            <a:extLst>
              <a:ext uri="{FF2B5EF4-FFF2-40B4-BE49-F238E27FC236}">
                <a16:creationId xmlns:a16="http://schemas.microsoft.com/office/drawing/2014/main" id="{83B326DC-E557-1718-98E0-FEF63EF22082}"/>
              </a:ext>
            </a:extLst>
          </p:cNvPr>
          <p:cNvSpPr/>
          <p:nvPr/>
        </p:nvSpPr>
        <p:spPr>
          <a:xfrm>
            <a:off x="1981200" y="947738"/>
            <a:ext cx="6400800" cy="1508125"/>
          </a:xfrm>
          <a:prstGeom prst="ellipse">
            <a:avLst/>
          </a:prstGeom>
          <a:solidFill>
            <a:schemeClr val="tx2"/>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sp>
        <p:nvSpPr>
          <p:cNvPr id="6" name="Rectangle 5">
            <a:extLst>
              <a:ext uri="{FF2B5EF4-FFF2-40B4-BE49-F238E27FC236}">
                <a16:creationId xmlns:a16="http://schemas.microsoft.com/office/drawing/2014/main" id="{E7104F54-CE49-C61B-0671-598A80A8AFA0}"/>
              </a:ext>
            </a:extLst>
          </p:cNvPr>
          <p:cNvSpPr/>
          <p:nvPr/>
        </p:nvSpPr>
        <p:spPr>
          <a:xfrm>
            <a:off x="152400" y="-76200"/>
            <a:ext cx="838200" cy="70104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pic>
        <p:nvPicPr>
          <p:cNvPr id="29700" name="Picture 4">
            <a:extLst>
              <a:ext uri="{FF2B5EF4-FFF2-40B4-BE49-F238E27FC236}">
                <a16:creationId xmlns:a16="http://schemas.microsoft.com/office/drawing/2014/main" id="{14A5DB4D-370B-621C-094D-D82D8EA28E3D}"/>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0" y="5638800"/>
            <a:ext cx="11430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9701" name="TextBox 1">
            <a:extLst>
              <a:ext uri="{FF2B5EF4-FFF2-40B4-BE49-F238E27FC236}">
                <a16:creationId xmlns:a16="http://schemas.microsoft.com/office/drawing/2014/main" id="{C0D51B76-5552-022B-B05A-9EDEF2A46E1C}"/>
              </a:ext>
            </a:extLst>
          </p:cNvPr>
          <p:cNvSpPr txBox="1">
            <a:spLocks noChangeArrowheads="1"/>
          </p:cNvSpPr>
          <p:nvPr/>
        </p:nvSpPr>
        <p:spPr bwMode="auto">
          <a:xfrm>
            <a:off x="1300163" y="87313"/>
            <a:ext cx="7686675" cy="1384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a:spcBef>
                <a:spcPct val="0"/>
              </a:spcBef>
              <a:buFontTx/>
              <a:buNone/>
            </a:pPr>
            <a:r>
              <a:rPr lang="en-US" altLang="en-US" sz="2800" b="1">
                <a:latin typeface="Franklin Gothic Medium" panose="020B0603020102020204" pitchFamily="34" charset="0"/>
              </a:rPr>
              <a:t>HAPT</a:t>
            </a:r>
          </a:p>
          <a:p>
            <a:pPr algn="ctr">
              <a:spcBef>
                <a:spcPct val="0"/>
              </a:spcBef>
              <a:buFontTx/>
              <a:buNone/>
            </a:pPr>
            <a:r>
              <a:rPr lang="en-US" altLang="en-US" sz="1800" b="1">
                <a:latin typeface="Franklin Gothic Medium" panose="020B0603020102020204" pitchFamily="34" charset="0"/>
              </a:rPr>
              <a:t>Housing for All Planning Tool</a:t>
            </a:r>
          </a:p>
          <a:p>
            <a:pPr algn="ctr">
              <a:spcBef>
                <a:spcPct val="0"/>
              </a:spcBef>
              <a:buFontTx/>
              <a:buNone/>
            </a:pPr>
            <a:endParaRPr lang="en-US" altLang="en-US" sz="1800" b="1">
              <a:latin typeface="Aptos ExtraBold" panose="020B0004020202020204" pitchFamily="34" charset="0"/>
            </a:endParaRPr>
          </a:p>
          <a:p>
            <a:pPr algn="ctr">
              <a:spcBef>
                <a:spcPct val="0"/>
              </a:spcBef>
              <a:buFontTx/>
              <a:buNone/>
            </a:pPr>
            <a:endParaRPr lang="en-US" altLang="en-US" sz="1800" b="1">
              <a:solidFill>
                <a:schemeClr val="bg1"/>
              </a:solidFill>
              <a:latin typeface="Aptos ExtraBold" panose="020B0004020202020204" pitchFamily="34" charset="0"/>
            </a:endParaRPr>
          </a:p>
        </p:txBody>
      </p:sp>
      <p:sp>
        <p:nvSpPr>
          <p:cNvPr id="5" name="Oval 4">
            <a:extLst>
              <a:ext uri="{FF2B5EF4-FFF2-40B4-BE49-F238E27FC236}">
                <a16:creationId xmlns:a16="http://schemas.microsoft.com/office/drawing/2014/main" id="{FD49611D-0B07-7FB1-8807-6F6D62FE6989}"/>
              </a:ext>
            </a:extLst>
          </p:cNvPr>
          <p:cNvSpPr/>
          <p:nvPr/>
        </p:nvSpPr>
        <p:spPr>
          <a:xfrm>
            <a:off x="1312863" y="947738"/>
            <a:ext cx="7661275" cy="1354137"/>
          </a:xfrm>
          <a:prstGeom prst="ellipse">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29703" name="TextBox 7">
            <a:extLst>
              <a:ext uri="{FF2B5EF4-FFF2-40B4-BE49-F238E27FC236}">
                <a16:creationId xmlns:a16="http://schemas.microsoft.com/office/drawing/2014/main" id="{67B8CFCB-77F7-02E5-2060-F451F8E902B1}"/>
              </a:ext>
            </a:extLst>
          </p:cNvPr>
          <p:cNvSpPr txBox="1">
            <a:spLocks noChangeArrowheads="1"/>
          </p:cNvSpPr>
          <p:nvPr/>
        </p:nvSpPr>
        <p:spPr bwMode="auto">
          <a:xfrm>
            <a:off x="2743200" y="828675"/>
            <a:ext cx="4800600" cy="1354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a:spcBef>
                <a:spcPct val="0"/>
              </a:spcBef>
              <a:buFontTx/>
              <a:buNone/>
            </a:pPr>
            <a:endParaRPr lang="en-US" altLang="en-US" sz="1800">
              <a:solidFill>
                <a:schemeClr val="bg1"/>
              </a:solidFill>
            </a:endParaRPr>
          </a:p>
          <a:p>
            <a:pPr algn="ctr">
              <a:spcBef>
                <a:spcPct val="0"/>
              </a:spcBef>
              <a:buFontTx/>
              <a:buNone/>
            </a:pPr>
            <a:r>
              <a:rPr lang="en-US" altLang="en-US" sz="1800">
                <a:solidFill>
                  <a:schemeClr val="bg1"/>
                </a:solidFill>
              </a:rPr>
              <a:t>Skagit County needs to add </a:t>
            </a:r>
          </a:p>
          <a:p>
            <a:pPr algn="ctr">
              <a:spcBef>
                <a:spcPct val="0"/>
              </a:spcBef>
              <a:buFontTx/>
              <a:buNone/>
            </a:pPr>
            <a:r>
              <a:rPr lang="en-US" altLang="en-US" sz="2800">
                <a:solidFill>
                  <a:schemeClr val="bg1"/>
                </a:solidFill>
              </a:rPr>
              <a:t>17,450 </a:t>
            </a:r>
          </a:p>
          <a:p>
            <a:pPr algn="ctr">
              <a:spcBef>
                <a:spcPct val="0"/>
              </a:spcBef>
              <a:buFontTx/>
              <a:buNone/>
            </a:pPr>
            <a:r>
              <a:rPr lang="en-US" altLang="en-US" sz="1800">
                <a:solidFill>
                  <a:schemeClr val="bg1"/>
                </a:solidFill>
              </a:rPr>
              <a:t>net new housing units between 2020 and 2045!</a:t>
            </a:r>
          </a:p>
        </p:txBody>
      </p:sp>
      <p:sp>
        <p:nvSpPr>
          <p:cNvPr id="2" name="Content Placeholder 1">
            <a:extLst>
              <a:ext uri="{FF2B5EF4-FFF2-40B4-BE49-F238E27FC236}">
                <a16:creationId xmlns:a16="http://schemas.microsoft.com/office/drawing/2014/main" id="{05DCEEB3-75D2-9F61-7A45-044BC8324161}"/>
              </a:ext>
            </a:extLst>
          </p:cNvPr>
          <p:cNvSpPr>
            <a:spLocks noGrp="1"/>
          </p:cNvSpPr>
          <p:nvPr>
            <p:ph idx="1"/>
          </p:nvPr>
        </p:nvSpPr>
        <p:spPr>
          <a:xfrm>
            <a:off x="1600200" y="2609850"/>
            <a:ext cx="7310438" cy="1792288"/>
          </a:xfrm>
        </p:spPr>
        <p:txBody>
          <a:bodyPr/>
          <a:lstStyle/>
          <a:p>
            <a:pPr>
              <a:defRPr/>
            </a:pPr>
            <a:r>
              <a:rPr lang="en-US" sz="1800" dirty="0"/>
              <a:t>Highest need: Housing options for those at 0-50% AMI</a:t>
            </a:r>
          </a:p>
          <a:p>
            <a:pPr marL="0" indent="0">
              <a:buFont typeface="Arial" panose="020B0604020202020204" pitchFamily="34" charset="0"/>
              <a:buNone/>
              <a:defRPr/>
            </a:pPr>
            <a:endParaRPr lang="en-US" sz="1800" dirty="0"/>
          </a:p>
          <a:p>
            <a:pPr>
              <a:defRPr/>
            </a:pPr>
            <a:r>
              <a:rPr lang="en-US" sz="1800" dirty="0"/>
              <a:t>House Bill 1220 requires local government to plan for housing that is affordable to all income levels- HAPT tool projects needed housing based on projected population growth, income, and vacancies </a:t>
            </a:r>
          </a:p>
          <a:p>
            <a:pPr marL="0" indent="0">
              <a:buFont typeface="Arial" panose="020B0604020202020204" pitchFamily="34" charset="0"/>
              <a:buNone/>
              <a:defRPr/>
            </a:pPr>
            <a:endParaRPr lang="en-US" sz="2400" dirty="0"/>
          </a:p>
        </p:txBody>
      </p:sp>
      <p:pic>
        <p:nvPicPr>
          <p:cNvPr id="29705" name="Picture 12" descr="Skagit County free map, free blank map, free outline map, free base map outline, main cities ...">
            <a:extLst>
              <a:ext uri="{FF2B5EF4-FFF2-40B4-BE49-F238E27FC236}">
                <a16:creationId xmlns:a16="http://schemas.microsoft.com/office/drawing/2014/main" id="{87FF383A-E9D2-B90D-3FF7-5BE4BD60AD72}"/>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674813" y="4352925"/>
            <a:ext cx="7161212" cy="2263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TextBox 7">
            <a:extLst>
              <a:ext uri="{FF2B5EF4-FFF2-40B4-BE49-F238E27FC236}">
                <a16:creationId xmlns:a16="http://schemas.microsoft.com/office/drawing/2014/main" id="{FAAC8EC8-82D8-F259-9BD8-EA8F84B790F8}"/>
              </a:ext>
            </a:extLst>
          </p:cNvPr>
          <p:cNvSpPr txBox="1"/>
          <p:nvPr/>
        </p:nvSpPr>
        <p:spPr>
          <a:xfrm>
            <a:off x="3227613" y="5847437"/>
            <a:ext cx="1447800" cy="307777"/>
          </a:xfrm>
          <a:prstGeom prst="rect">
            <a:avLst/>
          </a:prstGeom>
          <a:noFill/>
        </p:spPr>
        <p:txBody>
          <a:bodyPr>
            <a:spAutoFit/>
          </a:bodyPr>
          <a:lstStyle/>
          <a:p>
            <a:pPr>
              <a:defRPr/>
            </a:pPr>
            <a:r>
              <a:rPr lang="en-US" sz="1400" dirty="0">
                <a:highlight>
                  <a:srgbClr val="00FF00"/>
                </a:highlight>
              </a:rPr>
              <a:t>5,181 units</a:t>
            </a:r>
          </a:p>
        </p:txBody>
      </p:sp>
      <p:sp>
        <p:nvSpPr>
          <p:cNvPr id="9" name="TextBox 8">
            <a:extLst>
              <a:ext uri="{FF2B5EF4-FFF2-40B4-BE49-F238E27FC236}">
                <a16:creationId xmlns:a16="http://schemas.microsoft.com/office/drawing/2014/main" id="{7BFCEFBC-7CC1-A121-2EDC-171B65A7F12C}"/>
              </a:ext>
            </a:extLst>
          </p:cNvPr>
          <p:cNvSpPr txBox="1"/>
          <p:nvPr/>
        </p:nvSpPr>
        <p:spPr>
          <a:xfrm>
            <a:off x="3750941" y="5142214"/>
            <a:ext cx="821059" cy="261610"/>
          </a:xfrm>
          <a:prstGeom prst="rect">
            <a:avLst/>
          </a:prstGeom>
          <a:noFill/>
        </p:spPr>
        <p:txBody>
          <a:bodyPr wrap="none">
            <a:spAutoFit/>
          </a:bodyPr>
          <a:lstStyle/>
          <a:p>
            <a:pPr>
              <a:defRPr/>
            </a:pPr>
            <a:r>
              <a:rPr lang="en-US" sz="1100" dirty="0">
                <a:highlight>
                  <a:srgbClr val="00FF00"/>
                </a:highlight>
              </a:rPr>
              <a:t>2,647 units</a:t>
            </a:r>
          </a:p>
        </p:txBody>
      </p:sp>
      <p:sp>
        <p:nvSpPr>
          <p:cNvPr id="10" name="TextBox 9">
            <a:extLst>
              <a:ext uri="{FF2B5EF4-FFF2-40B4-BE49-F238E27FC236}">
                <a16:creationId xmlns:a16="http://schemas.microsoft.com/office/drawing/2014/main" id="{175FF43E-F817-A96E-C481-7136BA62D98E}"/>
              </a:ext>
            </a:extLst>
          </p:cNvPr>
          <p:cNvSpPr txBox="1"/>
          <p:nvPr/>
        </p:nvSpPr>
        <p:spPr>
          <a:xfrm>
            <a:off x="5110842" y="5638800"/>
            <a:ext cx="1207446" cy="276999"/>
          </a:xfrm>
          <a:prstGeom prst="rect">
            <a:avLst/>
          </a:prstGeom>
          <a:noFill/>
        </p:spPr>
        <p:txBody>
          <a:bodyPr wrap="none">
            <a:spAutoFit/>
          </a:bodyPr>
          <a:lstStyle/>
          <a:p>
            <a:pPr>
              <a:defRPr/>
            </a:pPr>
            <a:r>
              <a:rPr lang="en-US" sz="1200" dirty="0">
                <a:highlight>
                  <a:srgbClr val="00FF00"/>
                </a:highlight>
              </a:rPr>
              <a:t>3,490 rural units</a:t>
            </a:r>
          </a:p>
        </p:txBody>
      </p:sp>
      <p:sp>
        <p:nvSpPr>
          <p:cNvPr id="11" name="TextBox 10">
            <a:extLst>
              <a:ext uri="{FF2B5EF4-FFF2-40B4-BE49-F238E27FC236}">
                <a16:creationId xmlns:a16="http://schemas.microsoft.com/office/drawing/2014/main" id="{C1A1868B-BA54-1F26-7CEF-445D0DD5E477}"/>
              </a:ext>
            </a:extLst>
          </p:cNvPr>
          <p:cNvSpPr txBox="1"/>
          <p:nvPr/>
        </p:nvSpPr>
        <p:spPr>
          <a:xfrm>
            <a:off x="3000514" y="5366311"/>
            <a:ext cx="880369" cy="276999"/>
          </a:xfrm>
          <a:prstGeom prst="rect">
            <a:avLst/>
          </a:prstGeom>
          <a:noFill/>
        </p:spPr>
        <p:txBody>
          <a:bodyPr wrap="none">
            <a:spAutoFit/>
          </a:bodyPr>
          <a:lstStyle/>
          <a:p>
            <a:pPr>
              <a:defRPr/>
            </a:pPr>
            <a:r>
              <a:rPr lang="en-US" sz="1200" dirty="0">
                <a:highlight>
                  <a:srgbClr val="00FF00"/>
                </a:highlight>
              </a:rPr>
              <a:t>2,843 units</a:t>
            </a:r>
          </a:p>
        </p:txBody>
      </p:sp>
      <p:sp>
        <p:nvSpPr>
          <p:cNvPr id="12" name="TextBox 11">
            <a:extLst>
              <a:ext uri="{FF2B5EF4-FFF2-40B4-BE49-F238E27FC236}">
                <a16:creationId xmlns:a16="http://schemas.microsoft.com/office/drawing/2014/main" id="{50DB8A95-4052-7E9E-3D12-3C6A5E75FE8C}"/>
              </a:ext>
            </a:extLst>
          </p:cNvPr>
          <p:cNvSpPr txBox="1"/>
          <p:nvPr/>
        </p:nvSpPr>
        <p:spPr>
          <a:xfrm>
            <a:off x="1770555" y="5467643"/>
            <a:ext cx="880369" cy="276999"/>
          </a:xfrm>
          <a:prstGeom prst="rect">
            <a:avLst/>
          </a:prstGeom>
          <a:noFill/>
        </p:spPr>
        <p:txBody>
          <a:bodyPr wrap="none">
            <a:spAutoFit/>
          </a:bodyPr>
          <a:lstStyle/>
          <a:p>
            <a:pPr>
              <a:defRPr/>
            </a:pPr>
            <a:r>
              <a:rPr lang="en-US" sz="1200" dirty="0">
                <a:highlight>
                  <a:srgbClr val="00FF00"/>
                </a:highlight>
              </a:rPr>
              <a:t>2,927 units</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6" name="Straight Connector 5">
            <a:extLst>
              <a:ext uri="{FF2B5EF4-FFF2-40B4-BE49-F238E27FC236}">
                <a16:creationId xmlns:a16="http://schemas.microsoft.com/office/drawing/2014/main" id="{E92EAB7B-6E5C-79C5-B3C9-D6523469B391}"/>
              </a:ext>
            </a:extLst>
          </p:cNvPr>
          <p:cNvCxnSpPr/>
          <p:nvPr/>
        </p:nvCxnSpPr>
        <p:spPr>
          <a:xfrm>
            <a:off x="228600" y="6629400"/>
            <a:ext cx="8915400" cy="0"/>
          </a:xfrm>
          <a:prstGeom prst="line">
            <a:avLst/>
          </a:prstGeom>
          <a:ln w="76200">
            <a:solidFill>
              <a:schemeClr val="tx2">
                <a:lumMod val="40000"/>
                <a:lumOff val="60000"/>
              </a:schemeClr>
            </a:solidFill>
          </a:ln>
        </p:spPr>
        <p:style>
          <a:lnRef idx="1">
            <a:schemeClr val="accent1"/>
          </a:lnRef>
          <a:fillRef idx="0">
            <a:schemeClr val="accent1"/>
          </a:fillRef>
          <a:effectRef idx="0">
            <a:schemeClr val="accent1"/>
          </a:effectRef>
          <a:fontRef idx="minor">
            <a:schemeClr val="tx1"/>
          </a:fontRef>
        </p:style>
      </p:cxnSp>
      <p:sp>
        <p:nvSpPr>
          <p:cNvPr id="31747" name="Title 1">
            <a:extLst>
              <a:ext uri="{FF2B5EF4-FFF2-40B4-BE49-F238E27FC236}">
                <a16:creationId xmlns:a16="http://schemas.microsoft.com/office/drawing/2014/main" id="{C5C36488-F885-5DC1-71DB-977C8360FF27}"/>
              </a:ext>
            </a:extLst>
          </p:cNvPr>
          <p:cNvSpPr>
            <a:spLocks noGrp="1"/>
          </p:cNvSpPr>
          <p:nvPr>
            <p:ph type="title"/>
          </p:nvPr>
        </p:nvSpPr>
        <p:spPr>
          <a:xfrm>
            <a:off x="977900" y="152400"/>
            <a:ext cx="8229600" cy="1143000"/>
          </a:xfrm>
        </p:spPr>
        <p:txBody>
          <a:bodyPr/>
          <a:lstStyle/>
          <a:p>
            <a:pPr algn="l" eaLnBrk="1" hangingPunct="1"/>
            <a:r>
              <a:rPr lang="en-US" altLang="en-US" b="1"/>
              <a:t> 2025-2030 Objectives</a:t>
            </a:r>
            <a:br>
              <a:rPr lang="en-US" altLang="en-US" b="1"/>
            </a:br>
            <a:r>
              <a:rPr lang="en-US" altLang="en-US" sz="1800" b="1" i="1"/>
              <a:t>Required by the Department of Commerce</a:t>
            </a:r>
            <a:endParaRPr lang="en-US" altLang="en-US" b="1">
              <a:latin typeface="Franklin Gothic Medium" panose="020B0603020102020204" pitchFamily="34" charset="0"/>
            </a:endParaRPr>
          </a:p>
        </p:txBody>
      </p:sp>
      <p:sp>
        <p:nvSpPr>
          <p:cNvPr id="4" name="Rectangle 3">
            <a:extLst>
              <a:ext uri="{FF2B5EF4-FFF2-40B4-BE49-F238E27FC236}">
                <a16:creationId xmlns:a16="http://schemas.microsoft.com/office/drawing/2014/main" id="{D1EC0D9C-3B28-953A-A254-6F2FD98E8E9F}"/>
              </a:ext>
            </a:extLst>
          </p:cNvPr>
          <p:cNvSpPr/>
          <p:nvPr/>
        </p:nvSpPr>
        <p:spPr>
          <a:xfrm>
            <a:off x="152400" y="-76200"/>
            <a:ext cx="838200" cy="70104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pic>
        <p:nvPicPr>
          <p:cNvPr id="31749" name="Picture 4">
            <a:extLst>
              <a:ext uri="{FF2B5EF4-FFF2-40B4-BE49-F238E27FC236}">
                <a16:creationId xmlns:a16="http://schemas.microsoft.com/office/drawing/2014/main" id="{CE3BBF8A-41CC-EDF7-88D0-1DF7573B0139}"/>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0" y="5638800"/>
            <a:ext cx="11430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7654" name="Content Placeholder 1">
            <a:extLst>
              <a:ext uri="{FF2B5EF4-FFF2-40B4-BE49-F238E27FC236}">
                <a16:creationId xmlns:a16="http://schemas.microsoft.com/office/drawing/2014/main" id="{A53925F2-2270-F50D-D533-5160392AE659}"/>
              </a:ext>
            </a:extLst>
          </p:cNvPr>
          <p:cNvSpPr>
            <a:spLocks noGrp="1"/>
          </p:cNvSpPr>
          <p:nvPr>
            <p:ph idx="1"/>
          </p:nvPr>
        </p:nvSpPr>
        <p:spPr>
          <a:xfrm>
            <a:off x="1143000" y="735013"/>
            <a:ext cx="7251700" cy="5181600"/>
          </a:xfrm>
        </p:spPr>
        <p:txBody>
          <a:bodyPr/>
          <a:lstStyle/>
          <a:p>
            <a:pPr>
              <a:defRPr/>
            </a:pPr>
            <a:endParaRPr lang="en-US" altLang="en-US" dirty="0"/>
          </a:p>
          <a:p>
            <a:pPr marL="857250" lvl="1" indent="-457200">
              <a:buFont typeface="Calibri" panose="020F0502020204030204" pitchFamily="34" charset="0"/>
              <a:buAutoNum type="arabicPeriod"/>
              <a:defRPr/>
            </a:pPr>
            <a:r>
              <a:rPr lang="en-US" altLang="en-US" sz="2000" dirty="0"/>
              <a:t>Promote an equitable, accountable and transparent homeless crisis response system </a:t>
            </a:r>
          </a:p>
          <a:p>
            <a:pPr marL="857250" lvl="1" indent="-457200">
              <a:buFont typeface="Calibri" panose="020F0502020204030204" pitchFamily="34" charset="0"/>
              <a:buAutoNum type="arabicPeriod"/>
              <a:defRPr/>
            </a:pPr>
            <a:endParaRPr lang="en-US" altLang="en-US" sz="2000" dirty="0"/>
          </a:p>
          <a:p>
            <a:pPr marL="857250" lvl="1" indent="-457200">
              <a:buFont typeface="Calibri" panose="020F0502020204030204" pitchFamily="34" charset="0"/>
              <a:buAutoNum type="arabicPeriod"/>
              <a:defRPr/>
            </a:pPr>
            <a:r>
              <a:rPr lang="en-US" altLang="en-US" sz="2000" dirty="0"/>
              <a:t>Strengthen the homeless service provider workforce</a:t>
            </a:r>
          </a:p>
          <a:p>
            <a:pPr marL="857250" lvl="1" indent="-457200">
              <a:buFont typeface="Calibri" panose="020F0502020204030204" pitchFamily="34" charset="0"/>
              <a:buAutoNum type="arabicPeriod"/>
              <a:defRPr/>
            </a:pPr>
            <a:endParaRPr lang="en-US" altLang="en-US" sz="2000" dirty="0"/>
          </a:p>
          <a:p>
            <a:pPr marL="857250" lvl="1" indent="-457200">
              <a:buFont typeface="Calibri" panose="020F0502020204030204" pitchFamily="34" charset="0"/>
              <a:buAutoNum type="arabicPeriod"/>
              <a:defRPr/>
            </a:pPr>
            <a:r>
              <a:rPr lang="en-US" altLang="en-US" sz="2000" dirty="0"/>
              <a:t>Prevent episodes of homelessness whenever possible</a:t>
            </a:r>
          </a:p>
          <a:p>
            <a:pPr marL="857250" lvl="1" indent="-457200">
              <a:buFont typeface="Calibri" panose="020F0502020204030204" pitchFamily="34" charset="0"/>
              <a:buAutoNum type="arabicPeriod"/>
              <a:defRPr/>
            </a:pPr>
            <a:endParaRPr lang="en-US" altLang="en-US" sz="2000" dirty="0"/>
          </a:p>
          <a:p>
            <a:pPr marL="857250" lvl="1" indent="-457200">
              <a:buFont typeface="Calibri" panose="020F0502020204030204" pitchFamily="34" charset="0"/>
              <a:buAutoNum type="arabicPeriod"/>
              <a:defRPr/>
            </a:pPr>
            <a:r>
              <a:rPr lang="en-US" altLang="en-US" sz="2000" dirty="0"/>
              <a:t>Prioritize assistance based on the greatest barriers to        housing stability and the greatest risk of harm</a:t>
            </a:r>
          </a:p>
          <a:p>
            <a:pPr marL="857250" lvl="1" indent="-457200">
              <a:buFont typeface="Calibri" panose="020F0502020204030204" pitchFamily="34" charset="0"/>
              <a:buAutoNum type="arabicPeriod"/>
              <a:defRPr/>
            </a:pPr>
            <a:endParaRPr lang="en-US" altLang="en-US" sz="2000" dirty="0"/>
          </a:p>
          <a:p>
            <a:pPr marL="857250" lvl="1" indent="-457200">
              <a:buFont typeface="Calibri" panose="020F0502020204030204" pitchFamily="34" charset="0"/>
              <a:buAutoNum type="arabicPeriod"/>
              <a:defRPr/>
            </a:pPr>
            <a:r>
              <a:rPr lang="en-US" altLang="en-US" sz="2000" dirty="0"/>
              <a:t>House everyone in a stable setting that meets their needs</a:t>
            </a:r>
          </a:p>
          <a:p>
            <a:pPr marL="857250" lvl="1" indent="-457200">
              <a:buFont typeface="Calibri" panose="020F0502020204030204" pitchFamily="34" charset="0"/>
              <a:buAutoNum type="arabicPeriod"/>
              <a:defRPr/>
            </a:pPr>
            <a:endParaRPr lang="en-US" altLang="en-US" sz="2000" dirty="0"/>
          </a:p>
          <a:p>
            <a:pPr marL="400050" lvl="1" indent="0">
              <a:buFont typeface="Arial" panose="020B0604020202020204" pitchFamily="34" charset="0"/>
              <a:buNone/>
              <a:defRPr/>
            </a:pPr>
            <a:r>
              <a:rPr lang="en-US" altLang="en-US" sz="2000" b="1" dirty="0"/>
              <a:t>*New Objective*: </a:t>
            </a:r>
            <a:r>
              <a:rPr lang="en-US" altLang="en-US" sz="2000" dirty="0"/>
              <a:t>Eliminate unaccompanied youth and young adult homelessness</a:t>
            </a:r>
          </a:p>
          <a:p>
            <a:pPr marL="857250" lvl="1" indent="-457200">
              <a:buFont typeface="Calibri" panose="020F0502020204030204" pitchFamily="34" charset="0"/>
              <a:buAutoNum type="arabicPeriod"/>
              <a:defRPr/>
            </a:pPr>
            <a:endParaRPr lang="en-US" altLang="en-US" sz="3400" dirty="0">
              <a:solidFill>
                <a:srgbClr val="C00000"/>
              </a:solidFill>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AB00C353-B69A-1E65-4902-494E7E53D9C0}"/>
              </a:ext>
            </a:extLst>
          </p:cNvPr>
          <p:cNvSpPr/>
          <p:nvPr/>
        </p:nvSpPr>
        <p:spPr>
          <a:xfrm>
            <a:off x="1219200" y="3124200"/>
            <a:ext cx="7467600" cy="1752600"/>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cxnSp>
        <p:nvCxnSpPr>
          <p:cNvPr id="6" name="Straight Connector 5">
            <a:extLst>
              <a:ext uri="{FF2B5EF4-FFF2-40B4-BE49-F238E27FC236}">
                <a16:creationId xmlns:a16="http://schemas.microsoft.com/office/drawing/2014/main" id="{76C731BE-CE4A-C2EC-8FF9-DC31095F8421}"/>
              </a:ext>
            </a:extLst>
          </p:cNvPr>
          <p:cNvCxnSpPr/>
          <p:nvPr/>
        </p:nvCxnSpPr>
        <p:spPr>
          <a:xfrm>
            <a:off x="228600" y="6629400"/>
            <a:ext cx="8915400" cy="0"/>
          </a:xfrm>
          <a:prstGeom prst="line">
            <a:avLst/>
          </a:prstGeom>
          <a:ln w="76200">
            <a:solidFill>
              <a:schemeClr val="tx2">
                <a:lumMod val="40000"/>
                <a:lumOff val="60000"/>
              </a:schemeClr>
            </a:solidFill>
          </a:ln>
        </p:spPr>
        <p:style>
          <a:lnRef idx="1">
            <a:schemeClr val="accent1"/>
          </a:lnRef>
          <a:fillRef idx="0">
            <a:schemeClr val="accent1"/>
          </a:fillRef>
          <a:effectRef idx="0">
            <a:schemeClr val="accent1"/>
          </a:effectRef>
          <a:fontRef idx="minor">
            <a:schemeClr val="tx1"/>
          </a:fontRef>
        </p:style>
      </p:cxnSp>
      <p:sp>
        <p:nvSpPr>
          <p:cNvPr id="4" name="Rectangle 3">
            <a:extLst>
              <a:ext uri="{FF2B5EF4-FFF2-40B4-BE49-F238E27FC236}">
                <a16:creationId xmlns:a16="http://schemas.microsoft.com/office/drawing/2014/main" id="{F052AE81-D5DA-10D7-9F0A-0BE4AEAA48B7}"/>
              </a:ext>
            </a:extLst>
          </p:cNvPr>
          <p:cNvSpPr/>
          <p:nvPr/>
        </p:nvSpPr>
        <p:spPr>
          <a:xfrm>
            <a:off x="152400" y="-76200"/>
            <a:ext cx="838200" cy="70104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pic>
        <p:nvPicPr>
          <p:cNvPr id="33797" name="Picture 4">
            <a:extLst>
              <a:ext uri="{FF2B5EF4-FFF2-40B4-BE49-F238E27FC236}">
                <a16:creationId xmlns:a16="http://schemas.microsoft.com/office/drawing/2014/main" id="{61F7AF1E-208A-C88E-7F01-4344EB728A33}"/>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0" y="5638800"/>
            <a:ext cx="11430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3798" name="Content Placeholder 1">
            <a:extLst>
              <a:ext uri="{FF2B5EF4-FFF2-40B4-BE49-F238E27FC236}">
                <a16:creationId xmlns:a16="http://schemas.microsoft.com/office/drawing/2014/main" id="{CC828000-45CB-6010-51B2-E4238FAC2150}"/>
              </a:ext>
            </a:extLst>
          </p:cNvPr>
          <p:cNvSpPr>
            <a:spLocks noGrp="1"/>
          </p:cNvSpPr>
          <p:nvPr>
            <p:ph idx="1"/>
          </p:nvPr>
        </p:nvSpPr>
        <p:spPr>
          <a:xfrm>
            <a:off x="1060450" y="2324100"/>
            <a:ext cx="7251700" cy="800100"/>
          </a:xfrm>
        </p:spPr>
        <p:txBody>
          <a:bodyPr/>
          <a:lstStyle/>
          <a:p>
            <a:pPr marL="0" indent="0">
              <a:buFont typeface="Arial" panose="020B0604020202020204" pitchFamily="34" charset="0"/>
              <a:buNone/>
            </a:pPr>
            <a:r>
              <a:rPr lang="en-US" altLang="en-US" sz="2000" i="1"/>
              <a:t>What does fairness and accountability look like in our homeless response system? What’s missing?</a:t>
            </a:r>
          </a:p>
          <a:p>
            <a:pPr marL="0" indent="0">
              <a:buFont typeface="Arial" panose="020B0604020202020204" pitchFamily="34" charset="0"/>
              <a:buNone/>
            </a:pPr>
            <a:endParaRPr lang="en-US" altLang="en-US" sz="2000" i="1">
              <a:solidFill>
                <a:srgbClr val="C00000"/>
              </a:solidFill>
            </a:endParaRPr>
          </a:p>
        </p:txBody>
      </p:sp>
      <p:sp>
        <p:nvSpPr>
          <p:cNvPr id="33799" name="TextBox 1">
            <a:extLst>
              <a:ext uri="{FF2B5EF4-FFF2-40B4-BE49-F238E27FC236}">
                <a16:creationId xmlns:a16="http://schemas.microsoft.com/office/drawing/2014/main" id="{7E562EBD-3FD2-BFA2-1426-37DE6033AE93}"/>
              </a:ext>
            </a:extLst>
          </p:cNvPr>
          <p:cNvSpPr txBox="1">
            <a:spLocks noChangeArrowheads="1"/>
          </p:cNvSpPr>
          <p:nvPr/>
        </p:nvSpPr>
        <p:spPr bwMode="auto">
          <a:xfrm>
            <a:off x="1295400" y="3122613"/>
            <a:ext cx="7467600" cy="17541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a:spcBef>
                <a:spcPct val="0"/>
              </a:spcBef>
              <a:buFontTx/>
              <a:buNone/>
            </a:pPr>
            <a:r>
              <a:rPr lang="en-US" altLang="en-US" sz="1800"/>
              <a:t>Related survey responses:</a:t>
            </a:r>
          </a:p>
          <a:p>
            <a:pPr algn="ctr">
              <a:spcBef>
                <a:spcPct val="0"/>
              </a:spcBef>
              <a:buFontTx/>
              <a:buNone/>
            </a:pPr>
            <a:endParaRPr lang="en-US" altLang="en-US" sz="1800"/>
          </a:p>
          <a:p>
            <a:pPr algn="ctr">
              <a:spcBef>
                <a:spcPct val="0"/>
              </a:spcBef>
              <a:buFontTx/>
              <a:buNone/>
            </a:pPr>
            <a:r>
              <a:rPr lang="en-US" altLang="en-US" sz="1800" b="1"/>
              <a:t>36% </a:t>
            </a:r>
            <a:r>
              <a:rPr lang="en-US" altLang="en-US" sz="1800"/>
              <a:t>said they were </a:t>
            </a:r>
            <a:r>
              <a:rPr lang="en-US" altLang="en-US" sz="1800" b="1"/>
              <a:t>NOT </a:t>
            </a:r>
            <a:r>
              <a:rPr lang="en-US" altLang="en-US" sz="1800"/>
              <a:t>able to get the help they needed</a:t>
            </a:r>
          </a:p>
          <a:p>
            <a:pPr algn="ctr">
              <a:spcBef>
                <a:spcPct val="0"/>
              </a:spcBef>
              <a:buFontTx/>
              <a:buNone/>
            </a:pPr>
            <a:endParaRPr lang="en-US" altLang="en-US" sz="1800" i="1"/>
          </a:p>
          <a:p>
            <a:pPr algn="ctr">
              <a:spcBef>
                <a:spcPct val="0"/>
              </a:spcBef>
              <a:buFontTx/>
              <a:buNone/>
            </a:pPr>
            <a:r>
              <a:rPr lang="en-US" altLang="en-US" sz="1800"/>
              <a:t>“I've been on the housing interest pool for 15 years and this is the first time I got shelter…”</a:t>
            </a:r>
          </a:p>
        </p:txBody>
      </p:sp>
      <p:sp>
        <p:nvSpPr>
          <p:cNvPr id="33800" name="Title 2">
            <a:extLst>
              <a:ext uri="{FF2B5EF4-FFF2-40B4-BE49-F238E27FC236}">
                <a16:creationId xmlns:a16="http://schemas.microsoft.com/office/drawing/2014/main" id="{0901DBAB-0DD7-6091-0741-8C9CAB2DBD90}"/>
              </a:ext>
            </a:extLst>
          </p:cNvPr>
          <p:cNvSpPr>
            <a:spLocks noGrp="1"/>
          </p:cNvSpPr>
          <p:nvPr>
            <p:ph type="title"/>
          </p:nvPr>
        </p:nvSpPr>
        <p:spPr>
          <a:xfrm>
            <a:off x="990600" y="533400"/>
            <a:ext cx="8153400" cy="1143000"/>
          </a:xfrm>
        </p:spPr>
        <p:txBody>
          <a:bodyPr/>
          <a:lstStyle/>
          <a:p>
            <a:r>
              <a:rPr lang="en-US" altLang="en-US" b="1"/>
              <a:t>Promote an equitable, accountable and transparent homeless crisis response system</a:t>
            </a:r>
            <a:endParaRPr lang="en-US" altLang="en-US"/>
          </a:p>
        </p:txBody>
      </p:sp>
      <p:sp>
        <p:nvSpPr>
          <p:cNvPr id="33801" name="TextBox 7">
            <a:extLst>
              <a:ext uri="{FF2B5EF4-FFF2-40B4-BE49-F238E27FC236}">
                <a16:creationId xmlns:a16="http://schemas.microsoft.com/office/drawing/2014/main" id="{E24787F3-83CB-4714-3425-FC687718AC06}"/>
              </a:ext>
            </a:extLst>
          </p:cNvPr>
          <p:cNvSpPr txBox="1">
            <a:spLocks noChangeArrowheads="1"/>
          </p:cNvSpPr>
          <p:nvPr/>
        </p:nvSpPr>
        <p:spPr bwMode="auto">
          <a:xfrm>
            <a:off x="1295400" y="3124200"/>
            <a:ext cx="7467600" cy="1754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a:spcBef>
                <a:spcPct val="0"/>
              </a:spcBef>
              <a:buFontTx/>
              <a:buNone/>
            </a:pPr>
            <a:r>
              <a:rPr lang="en-US" altLang="en-US" sz="1800"/>
              <a:t>Related survey responses:</a:t>
            </a:r>
          </a:p>
          <a:p>
            <a:pPr algn="ctr">
              <a:spcBef>
                <a:spcPct val="0"/>
              </a:spcBef>
              <a:buFontTx/>
              <a:buNone/>
            </a:pPr>
            <a:endParaRPr lang="en-US" altLang="en-US" sz="1800"/>
          </a:p>
          <a:p>
            <a:pPr algn="ctr">
              <a:spcBef>
                <a:spcPct val="0"/>
              </a:spcBef>
              <a:buFontTx/>
              <a:buNone/>
            </a:pPr>
            <a:r>
              <a:rPr lang="en-US" altLang="en-US" sz="1800" b="1"/>
              <a:t>36% </a:t>
            </a:r>
            <a:r>
              <a:rPr lang="en-US" altLang="en-US" sz="1800"/>
              <a:t>said they were </a:t>
            </a:r>
            <a:r>
              <a:rPr lang="en-US" altLang="en-US" sz="1800" b="1"/>
              <a:t>NOT </a:t>
            </a:r>
            <a:r>
              <a:rPr lang="en-US" altLang="en-US" sz="1800"/>
              <a:t>able to get the help they needed</a:t>
            </a:r>
          </a:p>
          <a:p>
            <a:pPr algn="ctr">
              <a:spcBef>
                <a:spcPct val="0"/>
              </a:spcBef>
              <a:buFontTx/>
              <a:buNone/>
            </a:pPr>
            <a:endParaRPr lang="en-US" altLang="en-US" sz="1800" i="1"/>
          </a:p>
          <a:p>
            <a:pPr algn="ctr">
              <a:spcBef>
                <a:spcPct val="0"/>
              </a:spcBef>
              <a:buFontTx/>
              <a:buNone/>
            </a:pPr>
            <a:r>
              <a:rPr lang="en-US" altLang="en-US" sz="1800"/>
              <a:t>“I've been on the housing interest pool for 15 years and this is the first time I got shelter…”</a:t>
            </a:r>
          </a:p>
        </p:txBody>
      </p:sp>
      <p:sp>
        <p:nvSpPr>
          <p:cNvPr id="33802" name="TextBox 2">
            <a:extLst>
              <a:ext uri="{FF2B5EF4-FFF2-40B4-BE49-F238E27FC236}">
                <a16:creationId xmlns:a16="http://schemas.microsoft.com/office/drawing/2014/main" id="{52FF5A5B-2BC5-FCF1-775B-F27DD187D254}"/>
              </a:ext>
            </a:extLst>
          </p:cNvPr>
          <p:cNvSpPr txBox="1">
            <a:spLocks noChangeArrowheads="1"/>
          </p:cNvSpPr>
          <p:nvPr/>
        </p:nvSpPr>
        <p:spPr bwMode="auto">
          <a:xfrm>
            <a:off x="1431925" y="5399088"/>
            <a:ext cx="7162800" cy="10779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 typeface="Arial" panose="020B0604020202020204" pitchFamily="34" charset="0"/>
              <a:buNone/>
            </a:pPr>
            <a:r>
              <a:rPr lang="en-US" altLang="en-US" sz="1600" i="1">
                <a:solidFill>
                  <a:srgbClr val="FF0000"/>
                </a:solidFill>
              </a:rPr>
              <a:t>North Star:  Better integrate behavioral health and other supports with homeless housing assistance, improve data sharing and coordination with medical, outreach, and co-response programs (ex. Julota, Coordinated Entry), better coordination and case mangement</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6" name="Straight Connector 5">
            <a:extLst>
              <a:ext uri="{FF2B5EF4-FFF2-40B4-BE49-F238E27FC236}">
                <a16:creationId xmlns:a16="http://schemas.microsoft.com/office/drawing/2014/main" id="{38580A8E-324D-70B8-E004-7199C006CE87}"/>
              </a:ext>
            </a:extLst>
          </p:cNvPr>
          <p:cNvCxnSpPr/>
          <p:nvPr/>
        </p:nvCxnSpPr>
        <p:spPr>
          <a:xfrm>
            <a:off x="228600" y="6629400"/>
            <a:ext cx="8915400" cy="0"/>
          </a:xfrm>
          <a:prstGeom prst="line">
            <a:avLst/>
          </a:prstGeom>
          <a:ln w="76200">
            <a:solidFill>
              <a:schemeClr val="tx2">
                <a:lumMod val="40000"/>
                <a:lumOff val="60000"/>
              </a:schemeClr>
            </a:solidFill>
          </a:ln>
        </p:spPr>
        <p:style>
          <a:lnRef idx="1">
            <a:schemeClr val="accent1"/>
          </a:lnRef>
          <a:fillRef idx="0">
            <a:schemeClr val="accent1"/>
          </a:fillRef>
          <a:effectRef idx="0">
            <a:schemeClr val="accent1"/>
          </a:effectRef>
          <a:fontRef idx="minor">
            <a:schemeClr val="tx1"/>
          </a:fontRef>
        </p:style>
      </p:cxnSp>
      <p:sp>
        <p:nvSpPr>
          <p:cNvPr id="4" name="Rectangle 3">
            <a:extLst>
              <a:ext uri="{FF2B5EF4-FFF2-40B4-BE49-F238E27FC236}">
                <a16:creationId xmlns:a16="http://schemas.microsoft.com/office/drawing/2014/main" id="{F8F07A55-4D62-27D0-28CA-1F2D514A5CDA}"/>
              </a:ext>
            </a:extLst>
          </p:cNvPr>
          <p:cNvSpPr/>
          <p:nvPr/>
        </p:nvSpPr>
        <p:spPr>
          <a:xfrm>
            <a:off x="152400" y="-76200"/>
            <a:ext cx="838200" cy="70104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pic>
        <p:nvPicPr>
          <p:cNvPr id="35844" name="Picture 4">
            <a:extLst>
              <a:ext uri="{FF2B5EF4-FFF2-40B4-BE49-F238E27FC236}">
                <a16:creationId xmlns:a16="http://schemas.microsoft.com/office/drawing/2014/main" id="{453A527C-C3F9-331A-62B2-F101ED780571}"/>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0" y="5638800"/>
            <a:ext cx="11430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5845" name="Content Placeholder 1">
            <a:extLst>
              <a:ext uri="{FF2B5EF4-FFF2-40B4-BE49-F238E27FC236}">
                <a16:creationId xmlns:a16="http://schemas.microsoft.com/office/drawing/2014/main" id="{E4CEFE95-219A-FF3D-D66F-482703EDC98D}"/>
              </a:ext>
            </a:extLst>
          </p:cNvPr>
          <p:cNvSpPr>
            <a:spLocks noGrp="1"/>
          </p:cNvSpPr>
          <p:nvPr>
            <p:ph idx="1"/>
          </p:nvPr>
        </p:nvSpPr>
        <p:spPr>
          <a:xfrm>
            <a:off x="1143000" y="1866900"/>
            <a:ext cx="7251700" cy="800100"/>
          </a:xfrm>
        </p:spPr>
        <p:txBody>
          <a:bodyPr/>
          <a:lstStyle/>
          <a:p>
            <a:pPr marL="0" indent="0">
              <a:buFont typeface="Arial" panose="020B0604020202020204" pitchFamily="34" charset="0"/>
              <a:buNone/>
            </a:pPr>
            <a:r>
              <a:rPr lang="en-US" altLang="en-US" sz="2000" i="1"/>
              <a:t>What would it take for frontline staff to feel supported, respected, and equipped to stay in this work long term?</a:t>
            </a:r>
            <a:endParaRPr lang="en-US" altLang="en-US" sz="2000" i="1">
              <a:solidFill>
                <a:srgbClr val="C00000"/>
              </a:solidFill>
            </a:endParaRPr>
          </a:p>
        </p:txBody>
      </p:sp>
      <p:sp>
        <p:nvSpPr>
          <p:cNvPr id="35846" name="Title 2">
            <a:extLst>
              <a:ext uri="{FF2B5EF4-FFF2-40B4-BE49-F238E27FC236}">
                <a16:creationId xmlns:a16="http://schemas.microsoft.com/office/drawing/2014/main" id="{64025353-6B9C-A47D-90D9-5311A673D26F}"/>
              </a:ext>
            </a:extLst>
          </p:cNvPr>
          <p:cNvSpPr>
            <a:spLocks noGrp="1"/>
          </p:cNvSpPr>
          <p:nvPr>
            <p:ph type="title"/>
          </p:nvPr>
        </p:nvSpPr>
        <p:spPr>
          <a:xfrm>
            <a:off x="990600" y="261938"/>
            <a:ext cx="8153400" cy="1143000"/>
          </a:xfrm>
        </p:spPr>
        <p:txBody>
          <a:bodyPr/>
          <a:lstStyle/>
          <a:p>
            <a:r>
              <a:rPr lang="en-US" altLang="en-US" b="1"/>
              <a:t>Strengthen the homeless service provider workforce</a:t>
            </a:r>
            <a:endParaRPr lang="en-US" altLang="en-US"/>
          </a:p>
        </p:txBody>
      </p:sp>
      <p:sp>
        <p:nvSpPr>
          <p:cNvPr id="7" name="Rectangle 6">
            <a:extLst>
              <a:ext uri="{FF2B5EF4-FFF2-40B4-BE49-F238E27FC236}">
                <a16:creationId xmlns:a16="http://schemas.microsoft.com/office/drawing/2014/main" id="{14AF1051-3865-DD3D-E8A2-32C22518DB53}"/>
              </a:ext>
            </a:extLst>
          </p:cNvPr>
          <p:cNvSpPr/>
          <p:nvPr/>
        </p:nvSpPr>
        <p:spPr>
          <a:xfrm>
            <a:off x="1219200" y="3124200"/>
            <a:ext cx="7467600" cy="2971800"/>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8" name="TextBox 7">
            <a:extLst>
              <a:ext uri="{FF2B5EF4-FFF2-40B4-BE49-F238E27FC236}">
                <a16:creationId xmlns:a16="http://schemas.microsoft.com/office/drawing/2014/main" id="{9C4F0D11-6C25-6A40-942E-CEF6F6D745F2}"/>
              </a:ext>
            </a:extLst>
          </p:cNvPr>
          <p:cNvSpPr txBox="1"/>
          <p:nvPr/>
        </p:nvSpPr>
        <p:spPr>
          <a:xfrm>
            <a:off x="1219200" y="3316288"/>
            <a:ext cx="7467600" cy="2862262"/>
          </a:xfrm>
          <a:prstGeom prst="rect">
            <a:avLst/>
          </a:prstGeom>
          <a:noFill/>
        </p:spPr>
        <p:txBody>
          <a:bodyPr>
            <a:spAutoFit/>
          </a:bodyPr>
          <a:lstStyle/>
          <a:p>
            <a:pPr algn="ctr">
              <a:defRPr/>
            </a:pPr>
            <a:r>
              <a:rPr lang="en-US" b="1" dirty="0"/>
              <a:t>Related survey responses:</a:t>
            </a:r>
          </a:p>
          <a:p>
            <a:pPr algn="ctr">
              <a:defRPr/>
            </a:pPr>
            <a:endParaRPr lang="en-US" dirty="0"/>
          </a:p>
          <a:p>
            <a:pPr algn="ctr">
              <a:defRPr/>
            </a:pPr>
            <a:r>
              <a:rPr lang="en-US" b="1" dirty="0"/>
              <a:t>76% </a:t>
            </a:r>
            <a:r>
              <a:rPr lang="en-US" dirty="0"/>
              <a:t>of HSP’s said they feel supported by their supervisor or team</a:t>
            </a:r>
          </a:p>
          <a:p>
            <a:pPr algn="ctr">
              <a:defRPr/>
            </a:pPr>
            <a:endParaRPr lang="en-US" dirty="0"/>
          </a:p>
          <a:p>
            <a:pPr algn="ctr">
              <a:defRPr/>
            </a:pPr>
            <a:r>
              <a:rPr lang="en-US" b="1" dirty="0"/>
              <a:t>Top supports that would make their job better:</a:t>
            </a:r>
          </a:p>
          <a:p>
            <a:pPr marL="285750" indent="-285750" algn="ctr">
              <a:buFont typeface="Arial" panose="020B0604020202020204" pitchFamily="34" charset="0"/>
              <a:buChar char="•"/>
              <a:defRPr/>
            </a:pPr>
            <a:r>
              <a:rPr lang="en-US" dirty="0"/>
              <a:t>Higher Wages</a:t>
            </a:r>
          </a:p>
          <a:p>
            <a:pPr marL="285750" indent="-285750" algn="ctr">
              <a:buFont typeface="Arial" panose="020B0604020202020204" pitchFamily="34" charset="0"/>
              <a:buChar char="•"/>
              <a:defRPr/>
            </a:pPr>
            <a:r>
              <a:rPr lang="en-US" dirty="0"/>
              <a:t>More PTO/Mental Health Support</a:t>
            </a:r>
          </a:p>
          <a:p>
            <a:pPr marL="285750" indent="-285750" algn="ctr">
              <a:buFont typeface="Arial" panose="020B0604020202020204" pitchFamily="34" charset="0"/>
              <a:buChar char="•"/>
              <a:defRPr/>
            </a:pPr>
            <a:r>
              <a:rPr lang="en-US" dirty="0"/>
              <a:t>Improved health insurance</a:t>
            </a:r>
          </a:p>
          <a:p>
            <a:pPr marL="285750" indent="-285750" algn="ctr">
              <a:buFont typeface="Arial" panose="020B0604020202020204" pitchFamily="34" charset="0"/>
              <a:buChar char="•"/>
              <a:defRPr/>
            </a:pPr>
            <a:r>
              <a:rPr lang="en-US" dirty="0"/>
              <a:t>More resources for clients</a:t>
            </a:r>
          </a:p>
          <a:p>
            <a:pPr marL="285750" indent="-285750" algn="ctr">
              <a:buFont typeface="Arial" panose="020B0604020202020204" pitchFamily="34" charset="0"/>
              <a:buChar char="•"/>
              <a:defRPr/>
            </a:pPr>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6" name="Straight Connector 5">
            <a:extLst>
              <a:ext uri="{FF2B5EF4-FFF2-40B4-BE49-F238E27FC236}">
                <a16:creationId xmlns:a16="http://schemas.microsoft.com/office/drawing/2014/main" id="{5FBA5B98-A90A-B577-F698-523F942E7495}"/>
              </a:ext>
            </a:extLst>
          </p:cNvPr>
          <p:cNvCxnSpPr/>
          <p:nvPr/>
        </p:nvCxnSpPr>
        <p:spPr>
          <a:xfrm>
            <a:off x="228600" y="6629400"/>
            <a:ext cx="8915400" cy="0"/>
          </a:xfrm>
          <a:prstGeom prst="line">
            <a:avLst/>
          </a:prstGeom>
          <a:ln w="76200">
            <a:solidFill>
              <a:schemeClr val="tx2">
                <a:lumMod val="40000"/>
                <a:lumOff val="60000"/>
              </a:schemeClr>
            </a:solidFill>
          </a:ln>
        </p:spPr>
        <p:style>
          <a:lnRef idx="1">
            <a:schemeClr val="accent1"/>
          </a:lnRef>
          <a:fillRef idx="0">
            <a:schemeClr val="accent1"/>
          </a:fillRef>
          <a:effectRef idx="0">
            <a:schemeClr val="accent1"/>
          </a:effectRef>
          <a:fontRef idx="minor">
            <a:schemeClr val="tx1"/>
          </a:fontRef>
        </p:style>
      </p:cxnSp>
      <p:sp>
        <p:nvSpPr>
          <p:cNvPr id="4" name="Rectangle 3">
            <a:extLst>
              <a:ext uri="{FF2B5EF4-FFF2-40B4-BE49-F238E27FC236}">
                <a16:creationId xmlns:a16="http://schemas.microsoft.com/office/drawing/2014/main" id="{85302691-B72C-BC80-7BFE-064B25D5CE18}"/>
              </a:ext>
            </a:extLst>
          </p:cNvPr>
          <p:cNvSpPr/>
          <p:nvPr/>
        </p:nvSpPr>
        <p:spPr>
          <a:xfrm>
            <a:off x="152400" y="-76200"/>
            <a:ext cx="838200" cy="70104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pic>
        <p:nvPicPr>
          <p:cNvPr id="37892" name="Picture 4">
            <a:extLst>
              <a:ext uri="{FF2B5EF4-FFF2-40B4-BE49-F238E27FC236}">
                <a16:creationId xmlns:a16="http://schemas.microsoft.com/office/drawing/2014/main" id="{CD3F4408-2344-FA44-1A82-85C5EF922E6E}"/>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0" y="5638800"/>
            <a:ext cx="11430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7893" name="Content Placeholder 1">
            <a:extLst>
              <a:ext uri="{FF2B5EF4-FFF2-40B4-BE49-F238E27FC236}">
                <a16:creationId xmlns:a16="http://schemas.microsoft.com/office/drawing/2014/main" id="{471E76B9-5002-D835-3DA5-EF52A0E089BD}"/>
              </a:ext>
            </a:extLst>
          </p:cNvPr>
          <p:cNvSpPr>
            <a:spLocks noGrp="1"/>
          </p:cNvSpPr>
          <p:nvPr>
            <p:ph idx="1"/>
          </p:nvPr>
        </p:nvSpPr>
        <p:spPr>
          <a:xfrm>
            <a:off x="1143000" y="1866900"/>
            <a:ext cx="7251700" cy="1028700"/>
          </a:xfrm>
        </p:spPr>
        <p:txBody>
          <a:bodyPr/>
          <a:lstStyle/>
          <a:p>
            <a:pPr marL="0" indent="0">
              <a:buFont typeface="Arial" panose="020B0604020202020204" pitchFamily="34" charset="0"/>
              <a:buNone/>
            </a:pPr>
            <a:r>
              <a:rPr lang="en-US" altLang="en-US" sz="2000" i="1"/>
              <a:t>How can we intervene before someone becomes homeless? What strategies could have big impacts?</a:t>
            </a:r>
            <a:endParaRPr lang="en-US" altLang="en-US" sz="2000" i="1">
              <a:solidFill>
                <a:srgbClr val="C00000"/>
              </a:solidFill>
            </a:endParaRPr>
          </a:p>
        </p:txBody>
      </p:sp>
      <p:sp>
        <p:nvSpPr>
          <p:cNvPr id="37894" name="Title 2">
            <a:extLst>
              <a:ext uri="{FF2B5EF4-FFF2-40B4-BE49-F238E27FC236}">
                <a16:creationId xmlns:a16="http://schemas.microsoft.com/office/drawing/2014/main" id="{FF215CC1-5642-B112-51AB-A52065812258}"/>
              </a:ext>
            </a:extLst>
          </p:cNvPr>
          <p:cNvSpPr>
            <a:spLocks noGrp="1"/>
          </p:cNvSpPr>
          <p:nvPr>
            <p:ph type="title"/>
          </p:nvPr>
        </p:nvSpPr>
        <p:spPr>
          <a:xfrm>
            <a:off x="990600" y="261938"/>
            <a:ext cx="8153400" cy="1143000"/>
          </a:xfrm>
        </p:spPr>
        <p:txBody>
          <a:bodyPr/>
          <a:lstStyle/>
          <a:p>
            <a:r>
              <a:rPr lang="en-US" altLang="en-US" b="1"/>
              <a:t>Prevent episodes of homelessness whenever possible</a:t>
            </a:r>
          </a:p>
        </p:txBody>
      </p:sp>
      <p:sp>
        <p:nvSpPr>
          <p:cNvPr id="7" name="Rectangle 6">
            <a:extLst>
              <a:ext uri="{FF2B5EF4-FFF2-40B4-BE49-F238E27FC236}">
                <a16:creationId xmlns:a16="http://schemas.microsoft.com/office/drawing/2014/main" id="{6249EF9F-35D1-9A71-DD18-5CBBD8298A51}"/>
              </a:ext>
            </a:extLst>
          </p:cNvPr>
          <p:cNvSpPr/>
          <p:nvPr/>
        </p:nvSpPr>
        <p:spPr>
          <a:xfrm>
            <a:off x="1219200" y="3124200"/>
            <a:ext cx="7467600" cy="2971800"/>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8" name="TextBox 7">
            <a:extLst>
              <a:ext uri="{FF2B5EF4-FFF2-40B4-BE49-F238E27FC236}">
                <a16:creationId xmlns:a16="http://schemas.microsoft.com/office/drawing/2014/main" id="{EA9DC610-7718-829E-B644-D700AD22F4AF}"/>
              </a:ext>
            </a:extLst>
          </p:cNvPr>
          <p:cNvSpPr txBox="1"/>
          <p:nvPr/>
        </p:nvSpPr>
        <p:spPr>
          <a:xfrm>
            <a:off x="1219200" y="3316288"/>
            <a:ext cx="7467600" cy="646112"/>
          </a:xfrm>
          <a:prstGeom prst="rect">
            <a:avLst/>
          </a:prstGeom>
          <a:noFill/>
        </p:spPr>
        <p:txBody>
          <a:bodyPr>
            <a:spAutoFit/>
          </a:bodyPr>
          <a:lstStyle/>
          <a:p>
            <a:pPr algn="ctr">
              <a:defRPr/>
            </a:pPr>
            <a:r>
              <a:rPr lang="en-US" b="1" dirty="0"/>
              <a:t>Related survey responses:</a:t>
            </a:r>
          </a:p>
          <a:p>
            <a:pPr marL="285750" indent="-285750" algn="ctr">
              <a:buFont typeface="Arial" panose="020B0604020202020204" pitchFamily="34" charset="0"/>
              <a:buChar char="•"/>
              <a:defRPr/>
            </a:pPr>
            <a:endParaRPr lang="en-US" dirty="0"/>
          </a:p>
        </p:txBody>
      </p:sp>
      <p:sp>
        <p:nvSpPr>
          <p:cNvPr id="37897" name="TextBox 1">
            <a:extLst>
              <a:ext uri="{FF2B5EF4-FFF2-40B4-BE49-F238E27FC236}">
                <a16:creationId xmlns:a16="http://schemas.microsoft.com/office/drawing/2014/main" id="{AA65610F-5991-7AB6-7743-B262C8159CA4}"/>
              </a:ext>
            </a:extLst>
          </p:cNvPr>
          <p:cNvSpPr txBox="1">
            <a:spLocks noChangeArrowheads="1"/>
          </p:cNvSpPr>
          <p:nvPr/>
        </p:nvSpPr>
        <p:spPr bwMode="auto">
          <a:xfrm>
            <a:off x="1295400" y="3638550"/>
            <a:ext cx="7391400" cy="2586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endParaRPr lang="en-US" altLang="en-US" sz="1800" i="1"/>
          </a:p>
          <a:p>
            <a:pPr>
              <a:spcBef>
                <a:spcPct val="0"/>
              </a:spcBef>
              <a:buFontTx/>
              <a:buNone/>
            </a:pPr>
            <a:r>
              <a:rPr lang="en-US" altLang="en-US" sz="1800" i="1"/>
              <a:t>“You know where to call but actually getting the help is a whole different thing, I tried 211 a year ago and still don't have housing. 2 months ago, they redid my assessment but I am still waiting and now I am technically homeless so now they are more helpful.”</a:t>
            </a:r>
          </a:p>
          <a:p>
            <a:pPr>
              <a:spcBef>
                <a:spcPct val="0"/>
              </a:spcBef>
              <a:buFontTx/>
              <a:buNone/>
            </a:pPr>
            <a:endParaRPr lang="en-US" altLang="en-US" sz="1800"/>
          </a:p>
          <a:p>
            <a:pPr>
              <a:spcBef>
                <a:spcPct val="0"/>
              </a:spcBef>
              <a:buFontTx/>
              <a:buNone/>
            </a:pPr>
            <a:endParaRPr lang="en-US" altLang="en-US" sz="1800"/>
          </a:p>
          <a:p>
            <a:pPr>
              <a:spcBef>
                <a:spcPct val="0"/>
              </a:spcBef>
              <a:buFontTx/>
              <a:buNone/>
            </a:pPr>
            <a:endParaRPr lang="en-US" altLang="en-US" sz="1800"/>
          </a:p>
          <a:p>
            <a:pPr>
              <a:spcBef>
                <a:spcPct val="0"/>
              </a:spcBef>
              <a:buFontTx/>
              <a:buNone/>
            </a:pPr>
            <a:endParaRPr lang="en-US" altLang="en-US" sz="180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6" name="Straight Connector 5">
            <a:extLst>
              <a:ext uri="{FF2B5EF4-FFF2-40B4-BE49-F238E27FC236}">
                <a16:creationId xmlns:a16="http://schemas.microsoft.com/office/drawing/2014/main" id="{15F27882-3055-AD20-0851-93D14AF1CCD1}"/>
              </a:ext>
            </a:extLst>
          </p:cNvPr>
          <p:cNvCxnSpPr/>
          <p:nvPr/>
        </p:nvCxnSpPr>
        <p:spPr>
          <a:xfrm>
            <a:off x="228600" y="6629400"/>
            <a:ext cx="8915400" cy="0"/>
          </a:xfrm>
          <a:prstGeom prst="line">
            <a:avLst/>
          </a:prstGeom>
          <a:ln w="76200">
            <a:solidFill>
              <a:schemeClr val="tx2">
                <a:lumMod val="40000"/>
                <a:lumOff val="60000"/>
              </a:schemeClr>
            </a:solidFill>
          </a:ln>
        </p:spPr>
        <p:style>
          <a:lnRef idx="1">
            <a:schemeClr val="accent1"/>
          </a:lnRef>
          <a:fillRef idx="0">
            <a:schemeClr val="accent1"/>
          </a:fillRef>
          <a:effectRef idx="0">
            <a:schemeClr val="accent1"/>
          </a:effectRef>
          <a:fontRef idx="minor">
            <a:schemeClr val="tx1"/>
          </a:fontRef>
        </p:style>
      </p:cxnSp>
      <p:sp>
        <p:nvSpPr>
          <p:cNvPr id="4" name="Rectangle 3">
            <a:extLst>
              <a:ext uri="{FF2B5EF4-FFF2-40B4-BE49-F238E27FC236}">
                <a16:creationId xmlns:a16="http://schemas.microsoft.com/office/drawing/2014/main" id="{09A138DC-28AA-D601-B5B3-E747D8596D1A}"/>
              </a:ext>
            </a:extLst>
          </p:cNvPr>
          <p:cNvSpPr/>
          <p:nvPr/>
        </p:nvSpPr>
        <p:spPr>
          <a:xfrm>
            <a:off x="152400" y="-76200"/>
            <a:ext cx="838200" cy="70104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pic>
        <p:nvPicPr>
          <p:cNvPr id="39940" name="Picture 4">
            <a:extLst>
              <a:ext uri="{FF2B5EF4-FFF2-40B4-BE49-F238E27FC236}">
                <a16:creationId xmlns:a16="http://schemas.microsoft.com/office/drawing/2014/main" id="{8C50E86A-F787-63BD-A1E6-B28AAC1B6D88}"/>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0" y="5638800"/>
            <a:ext cx="11430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9941" name="Content Placeholder 1">
            <a:extLst>
              <a:ext uri="{FF2B5EF4-FFF2-40B4-BE49-F238E27FC236}">
                <a16:creationId xmlns:a16="http://schemas.microsoft.com/office/drawing/2014/main" id="{E4EA8984-F345-29F3-76AD-934654663139}"/>
              </a:ext>
            </a:extLst>
          </p:cNvPr>
          <p:cNvSpPr>
            <a:spLocks noGrp="1"/>
          </p:cNvSpPr>
          <p:nvPr>
            <p:ph idx="1"/>
          </p:nvPr>
        </p:nvSpPr>
        <p:spPr>
          <a:xfrm>
            <a:off x="1165225" y="2166938"/>
            <a:ext cx="7251700" cy="1028700"/>
          </a:xfrm>
        </p:spPr>
        <p:txBody>
          <a:bodyPr/>
          <a:lstStyle/>
          <a:p>
            <a:pPr marL="0" indent="0">
              <a:buFont typeface="Arial" panose="020B0604020202020204" pitchFamily="34" charset="0"/>
              <a:buNone/>
            </a:pPr>
            <a:r>
              <a:rPr lang="en-US" altLang="en-US" sz="2000" i="1"/>
              <a:t>How do we balance limited resources fairly, so the people with the highest barriers and risks get prioritized without leaving others behind?</a:t>
            </a:r>
            <a:endParaRPr lang="en-US" altLang="en-US" sz="2000" i="1">
              <a:solidFill>
                <a:srgbClr val="C00000"/>
              </a:solidFill>
            </a:endParaRPr>
          </a:p>
        </p:txBody>
      </p:sp>
      <p:sp>
        <p:nvSpPr>
          <p:cNvPr id="39942" name="Title 2">
            <a:extLst>
              <a:ext uri="{FF2B5EF4-FFF2-40B4-BE49-F238E27FC236}">
                <a16:creationId xmlns:a16="http://schemas.microsoft.com/office/drawing/2014/main" id="{7264F213-921B-77AD-6F25-1CF4C43F24B7}"/>
              </a:ext>
            </a:extLst>
          </p:cNvPr>
          <p:cNvSpPr>
            <a:spLocks noGrp="1"/>
          </p:cNvSpPr>
          <p:nvPr>
            <p:ph type="title"/>
          </p:nvPr>
        </p:nvSpPr>
        <p:spPr>
          <a:xfrm>
            <a:off x="990600" y="261938"/>
            <a:ext cx="8153400" cy="1604962"/>
          </a:xfrm>
        </p:spPr>
        <p:txBody>
          <a:bodyPr/>
          <a:lstStyle/>
          <a:p>
            <a:r>
              <a:rPr lang="en-US" altLang="en-US" sz="4000" b="1"/>
              <a:t>Prioritize assistance based on the greatest barriers to housing stability and the greatest risk of harm</a:t>
            </a:r>
          </a:p>
        </p:txBody>
      </p:sp>
      <p:sp>
        <p:nvSpPr>
          <p:cNvPr id="2" name="Rectangle 1">
            <a:extLst>
              <a:ext uri="{FF2B5EF4-FFF2-40B4-BE49-F238E27FC236}">
                <a16:creationId xmlns:a16="http://schemas.microsoft.com/office/drawing/2014/main" id="{40C52351-682A-461A-4D86-191C5F086D55}"/>
              </a:ext>
            </a:extLst>
          </p:cNvPr>
          <p:cNvSpPr/>
          <p:nvPr/>
        </p:nvSpPr>
        <p:spPr>
          <a:xfrm>
            <a:off x="1317625" y="3194050"/>
            <a:ext cx="7467600" cy="1604963"/>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7" name="TextBox 6">
            <a:extLst>
              <a:ext uri="{FF2B5EF4-FFF2-40B4-BE49-F238E27FC236}">
                <a16:creationId xmlns:a16="http://schemas.microsoft.com/office/drawing/2014/main" id="{804989C2-F622-D4C4-7CFE-B9D1F081C8F6}"/>
              </a:ext>
            </a:extLst>
          </p:cNvPr>
          <p:cNvSpPr txBox="1"/>
          <p:nvPr/>
        </p:nvSpPr>
        <p:spPr>
          <a:xfrm>
            <a:off x="1317625" y="3384550"/>
            <a:ext cx="7467600" cy="1755775"/>
          </a:xfrm>
          <a:prstGeom prst="rect">
            <a:avLst/>
          </a:prstGeom>
          <a:noFill/>
        </p:spPr>
        <p:txBody>
          <a:bodyPr>
            <a:spAutoFit/>
          </a:bodyPr>
          <a:lstStyle/>
          <a:p>
            <a:pPr algn="ctr">
              <a:defRPr/>
            </a:pPr>
            <a:r>
              <a:rPr lang="en-US" b="1" dirty="0"/>
              <a:t>Related survey responses:</a:t>
            </a:r>
          </a:p>
          <a:p>
            <a:pPr algn="ctr">
              <a:defRPr/>
            </a:pPr>
            <a:endParaRPr lang="en-US" dirty="0"/>
          </a:p>
          <a:p>
            <a:pPr algn="ctr">
              <a:defRPr/>
            </a:pPr>
            <a:r>
              <a:rPr lang="en-US" b="1" dirty="0"/>
              <a:t>Families with Children </a:t>
            </a:r>
            <a:r>
              <a:rPr lang="en-US" dirty="0"/>
              <a:t>ranked highest among </a:t>
            </a:r>
            <a:r>
              <a:rPr lang="en-US" b="1" dirty="0"/>
              <a:t>all</a:t>
            </a:r>
            <a:r>
              <a:rPr lang="en-US" dirty="0"/>
              <a:t> survey takers in response to who should be prioritized first</a:t>
            </a:r>
          </a:p>
          <a:p>
            <a:pPr algn="ctr">
              <a:defRPr/>
            </a:pPr>
            <a:endParaRPr lang="en-US" dirty="0"/>
          </a:p>
          <a:p>
            <a:pPr marL="285750" indent="-285750" algn="ctr">
              <a:buFont typeface="Arial" panose="020B0604020202020204" pitchFamily="34" charset="0"/>
              <a:buChar char="•"/>
              <a:defRPr/>
            </a:pPr>
            <a:endParaRPr lang="en-US" dirty="0"/>
          </a:p>
        </p:txBody>
      </p:sp>
      <p:sp>
        <p:nvSpPr>
          <p:cNvPr id="39945" name="TextBox 4">
            <a:extLst>
              <a:ext uri="{FF2B5EF4-FFF2-40B4-BE49-F238E27FC236}">
                <a16:creationId xmlns:a16="http://schemas.microsoft.com/office/drawing/2014/main" id="{61D7C1F3-E481-B997-3A90-DA883E103E23}"/>
              </a:ext>
            </a:extLst>
          </p:cNvPr>
          <p:cNvSpPr txBox="1">
            <a:spLocks noChangeArrowheads="1"/>
          </p:cNvSpPr>
          <p:nvPr/>
        </p:nvSpPr>
        <p:spPr bwMode="auto">
          <a:xfrm>
            <a:off x="1447800" y="5543550"/>
            <a:ext cx="7162800" cy="923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 typeface="Arial" panose="020B0604020202020204" pitchFamily="34" charset="0"/>
              <a:buNone/>
            </a:pPr>
            <a:r>
              <a:rPr lang="en-US" altLang="en-US" sz="1800" i="1">
                <a:solidFill>
                  <a:srgbClr val="FF0000"/>
                </a:solidFill>
              </a:rPr>
              <a:t>North Star Priority Population:  chronically homeless and experiencing a disabling condition, such as substance use disorder, serious mental illness, complex medical problems, or severe trauma.</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6" name="Straight Connector 5">
            <a:extLst>
              <a:ext uri="{FF2B5EF4-FFF2-40B4-BE49-F238E27FC236}">
                <a16:creationId xmlns:a16="http://schemas.microsoft.com/office/drawing/2014/main" id="{AF12C2E0-F483-46A1-CF6A-AC81500D2326}"/>
              </a:ext>
            </a:extLst>
          </p:cNvPr>
          <p:cNvCxnSpPr/>
          <p:nvPr/>
        </p:nvCxnSpPr>
        <p:spPr>
          <a:xfrm>
            <a:off x="228600" y="6629400"/>
            <a:ext cx="8915400" cy="0"/>
          </a:xfrm>
          <a:prstGeom prst="line">
            <a:avLst/>
          </a:prstGeom>
          <a:ln w="76200">
            <a:solidFill>
              <a:schemeClr val="tx2">
                <a:lumMod val="40000"/>
                <a:lumOff val="60000"/>
              </a:schemeClr>
            </a:solidFill>
          </a:ln>
        </p:spPr>
        <p:style>
          <a:lnRef idx="1">
            <a:schemeClr val="accent1"/>
          </a:lnRef>
          <a:fillRef idx="0">
            <a:schemeClr val="accent1"/>
          </a:fillRef>
          <a:effectRef idx="0">
            <a:schemeClr val="accent1"/>
          </a:effectRef>
          <a:fontRef idx="minor">
            <a:schemeClr val="tx1"/>
          </a:fontRef>
        </p:style>
      </p:cxnSp>
      <p:sp>
        <p:nvSpPr>
          <p:cNvPr id="10243" name="Title 1">
            <a:extLst>
              <a:ext uri="{FF2B5EF4-FFF2-40B4-BE49-F238E27FC236}">
                <a16:creationId xmlns:a16="http://schemas.microsoft.com/office/drawing/2014/main" id="{15672D10-496C-0A3D-C6E4-F8226BA0997F}"/>
              </a:ext>
            </a:extLst>
          </p:cNvPr>
          <p:cNvSpPr>
            <a:spLocks noGrp="1"/>
          </p:cNvSpPr>
          <p:nvPr>
            <p:ph type="title"/>
          </p:nvPr>
        </p:nvSpPr>
        <p:spPr>
          <a:xfrm>
            <a:off x="1066800" y="582613"/>
            <a:ext cx="8374063" cy="2590800"/>
          </a:xfrm>
        </p:spPr>
        <p:txBody>
          <a:bodyPr/>
          <a:lstStyle/>
          <a:p>
            <a:pPr algn="l" eaLnBrk="1" hangingPunct="1">
              <a:defRPr/>
            </a:pPr>
            <a:r>
              <a:rPr lang="en-US" altLang="en-US" dirty="0">
                <a:latin typeface="Franklin Gothic Medium" panose="020B0603020102020204" pitchFamily="34" charset="0"/>
              </a:rPr>
              <a:t>Why we are here: </a:t>
            </a:r>
            <a:br>
              <a:rPr lang="en-US" altLang="en-US" dirty="0">
                <a:latin typeface="Franklin Gothic Medium" panose="020B0603020102020204" pitchFamily="34" charset="0"/>
              </a:rPr>
            </a:br>
            <a:r>
              <a:rPr lang="en-US" altLang="en-US" sz="2400" dirty="0">
                <a:solidFill>
                  <a:schemeClr val="tx1">
                    <a:lumMod val="75000"/>
                    <a:lumOff val="25000"/>
                  </a:schemeClr>
                </a:solidFill>
                <a:latin typeface="Franklin Gothic Medium" panose="020B0603020102020204" pitchFamily="34" charset="0"/>
              </a:rPr>
              <a:t>A shared commitment to ending homelessness</a:t>
            </a:r>
            <a:br>
              <a:rPr lang="en-US" altLang="en-US" sz="2400" dirty="0">
                <a:solidFill>
                  <a:schemeClr val="tx1">
                    <a:lumMod val="75000"/>
                    <a:lumOff val="25000"/>
                  </a:schemeClr>
                </a:solidFill>
                <a:latin typeface="Franklin Gothic Medium" panose="020B0603020102020204" pitchFamily="34" charset="0"/>
              </a:rPr>
            </a:br>
            <a:br>
              <a:rPr lang="en-US" altLang="en-US" sz="2400" dirty="0">
                <a:solidFill>
                  <a:schemeClr val="tx1">
                    <a:lumMod val="75000"/>
                    <a:lumOff val="25000"/>
                  </a:schemeClr>
                </a:solidFill>
                <a:latin typeface="Franklin Gothic Medium" panose="020B0603020102020204" pitchFamily="34" charset="0"/>
              </a:rPr>
            </a:br>
            <a:br>
              <a:rPr lang="en-US" altLang="en-US" sz="2400" dirty="0">
                <a:solidFill>
                  <a:schemeClr val="tx1">
                    <a:lumMod val="75000"/>
                    <a:lumOff val="25000"/>
                  </a:schemeClr>
                </a:solidFill>
                <a:latin typeface="Franklin Gothic Medium" panose="020B0603020102020204" pitchFamily="34" charset="0"/>
              </a:rPr>
            </a:br>
            <a:r>
              <a:rPr lang="en-US" altLang="en-US" sz="3200" i="1" dirty="0">
                <a:solidFill>
                  <a:schemeClr val="tx1">
                    <a:lumMod val="75000"/>
                    <a:lumOff val="25000"/>
                  </a:schemeClr>
                </a:solidFill>
                <a:latin typeface="Franklin Gothic Medium" panose="020B0603020102020204" pitchFamily="34" charset="0"/>
              </a:rPr>
              <a:t>“</a:t>
            </a:r>
            <a:r>
              <a:rPr lang="en-US" sz="3200" i="1" dirty="0"/>
              <a:t>The biggest need is that we need housing”</a:t>
            </a:r>
            <a:endParaRPr lang="en-US" altLang="en-US" sz="3200" dirty="0">
              <a:solidFill>
                <a:schemeClr val="tx1">
                  <a:lumMod val="75000"/>
                  <a:lumOff val="25000"/>
                </a:schemeClr>
              </a:solidFill>
              <a:latin typeface="Franklin Gothic Medium" panose="020B0603020102020204" pitchFamily="34" charset="0"/>
            </a:endParaRPr>
          </a:p>
        </p:txBody>
      </p:sp>
      <p:sp>
        <p:nvSpPr>
          <p:cNvPr id="4" name="Rectangle 3">
            <a:extLst>
              <a:ext uri="{FF2B5EF4-FFF2-40B4-BE49-F238E27FC236}">
                <a16:creationId xmlns:a16="http://schemas.microsoft.com/office/drawing/2014/main" id="{FF2535E3-850F-CF78-0FDC-7C9FB4FA421C}"/>
              </a:ext>
            </a:extLst>
          </p:cNvPr>
          <p:cNvSpPr/>
          <p:nvPr/>
        </p:nvSpPr>
        <p:spPr>
          <a:xfrm>
            <a:off x="152400" y="-76200"/>
            <a:ext cx="838200" cy="70104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pic>
        <p:nvPicPr>
          <p:cNvPr id="6149" name="Picture 4">
            <a:extLst>
              <a:ext uri="{FF2B5EF4-FFF2-40B4-BE49-F238E27FC236}">
                <a16:creationId xmlns:a16="http://schemas.microsoft.com/office/drawing/2014/main" id="{D4FC98F9-10CD-357F-DC45-575F86A70FBD}"/>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0" y="5638800"/>
            <a:ext cx="11430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extBox 1">
            <a:extLst>
              <a:ext uri="{FF2B5EF4-FFF2-40B4-BE49-F238E27FC236}">
                <a16:creationId xmlns:a16="http://schemas.microsoft.com/office/drawing/2014/main" id="{9395BA81-EC33-FF9A-DE5C-08D285B990F6}"/>
              </a:ext>
            </a:extLst>
          </p:cNvPr>
          <p:cNvSpPr txBox="1"/>
          <p:nvPr/>
        </p:nvSpPr>
        <p:spPr>
          <a:xfrm>
            <a:off x="2286000" y="3581400"/>
            <a:ext cx="5105400" cy="2357438"/>
          </a:xfrm>
          <a:prstGeom prst="rect">
            <a:avLst/>
          </a:prstGeom>
          <a:noFill/>
        </p:spPr>
        <p:txBody>
          <a:bodyPr>
            <a:spAutoFit/>
          </a:bodyPr>
          <a:lstStyle/>
          <a:p>
            <a:pPr>
              <a:defRPr/>
            </a:pPr>
            <a:r>
              <a:rPr lang="en-US" altLang="en-US" sz="2400" dirty="0">
                <a:solidFill>
                  <a:schemeClr val="tx2"/>
                </a:solidFill>
                <a:latin typeface="Franklin Gothic Medium" panose="020B0603020102020204" pitchFamily="34" charset="0"/>
              </a:rPr>
              <a:t>Today’s Agenda:</a:t>
            </a:r>
          </a:p>
          <a:p>
            <a:pPr>
              <a:defRPr/>
            </a:pPr>
            <a:endParaRPr lang="en-US" altLang="en-US" dirty="0">
              <a:solidFill>
                <a:schemeClr val="tx1">
                  <a:lumMod val="75000"/>
                  <a:lumOff val="25000"/>
                </a:schemeClr>
              </a:solidFill>
              <a:latin typeface="Franklin Gothic Medium" panose="020B0603020102020204" pitchFamily="34" charset="0"/>
            </a:endParaRPr>
          </a:p>
          <a:p>
            <a:pPr marL="285750" indent="-285750">
              <a:lnSpc>
                <a:spcPct val="150000"/>
              </a:lnSpc>
              <a:buFont typeface="Wingdings" panose="05000000000000000000" pitchFamily="2" charset="2"/>
              <a:buChar char="ü"/>
              <a:defRPr/>
            </a:pPr>
            <a:r>
              <a:rPr lang="en-US" altLang="en-US" dirty="0">
                <a:latin typeface="Franklin Gothic Medium" panose="020B0603020102020204" pitchFamily="34" charset="0"/>
              </a:rPr>
              <a:t>Plan Status Updates</a:t>
            </a:r>
          </a:p>
          <a:p>
            <a:pPr marL="285750" indent="-285750">
              <a:lnSpc>
                <a:spcPct val="150000"/>
              </a:lnSpc>
              <a:buFont typeface="Wingdings" panose="05000000000000000000" pitchFamily="2" charset="2"/>
              <a:buChar char="ü"/>
              <a:defRPr/>
            </a:pPr>
            <a:r>
              <a:rPr lang="en-US" dirty="0">
                <a:latin typeface="Franklin Gothic Medium" panose="020B0603020102020204" pitchFamily="34" charset="0"/>
              </a:rPr>
              <a:t>Objectives and potential actions breakout</a:t>
            </a:r>
          </a:p>
          <a:p>
            <a:pPr marL="285750" indent="-285750">
              <a:lnSpc>
                <a:spcPct val="150000"/>
              </a:lnSpc>
              <a:buFont typeface="Wingdings" panose="05000000000000000000" pitchFamily="2" charset="2"/>
              <a:buChar char="ü"/>
              <a:defRPr/>
            </a:pPr>
            <a:r>
              <a:rPr lang="en-US" dirty="0">
                <a:latin typeface="Franklin Gothic Medium" panose="020B0603020102020204" pitchFamily="34" charset="0"/>
              </a:rPr>
              <a:t>Reconvene for group discussion</a:t>
            </a:r>
          </a:p>
          <a:p>
            <a:pPr marL="285750" indent="-285750">
              <a:lnSpc>
                <a:spcPct val="150000"/>
              </a:lnSpc>
              <a:buFont typeface="Wingdings" panose="05000000000000000000" pitchFamily="2" charset="2"/>
              <a:buChar char="ü"/>
              <a:defRPr/>
            </a:pPr>
            <a:r>
              <a:rPr lang="en-US" dirty="0">
                <a:latin typeface="Franklin Gothic Medium" panose="020B0603020102020204" pitchFamily="34" charset="0"/>
              </a:rPr>
              <a:t>Wrap-up and next steps</a:t>
            </a:r>
            <a:endParaRPr lang="en-US"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6" name="Straight Connector 5">
            <a:extLst>
              <a:ext uri="{FF2B5EF4-FFF2-40B4-BE49-F238E27FC236}">
                <a16:creationId xmlns:a16="http://schemas.microsoft.com/office/drawing/2014/main" id="{FDB76DD3-266D-A1E9-8719-C99B8DF05A24}"/>
              </a:ext>
            </a:extLst>
          </p:cNvPr>
          <p:cNvCxnSpPr/>
          <p:nvPr/>
        </p:nvCxnSpPr>
        <p:spPr>
          <a:xfrm>
            <a:off x="228600" y="6629400"/>
            <a:ext cx="8915400" cy="0"/>
          </a:xfrm>
          <a:prstGeom prst="line">
            <a:avLst/>
          </a:prstGeom>
          <a:ln w="76200">
            <a:solidFill>
              <a:schemeClr val="tx2">
                <a:lumMod val="40000"/>
                <a:lumOff val="60000"/>
              </a:schemeClr>
            </a:solidFill>
          </a:ln>
        </p:spPr>
        <p:style>
          <a:lnRef idx="1">
            <a:schemeClr val="accent1"/>
          </a:lnRef>
          <a:fillRef idx="0">
            <a:schemeClr val="accent1"/>
          </a:fillRef>
          <a:effectRef idx="0">
            <a:schemeClr val="accent1"/>
          </a:effectRef>
          <a:fontRef idx="minor">
            <a:schemeClr val="tx1"/>
          </a:fontRef>
        </p:style>
      </p:cxnSp>
      <p:sp>
        <p:nvSpPr>
          <p:cNvPr id="4" name="Rectangle 3">
            <a:extLst>
              <a:ext uri="{FF2B5EF4-FFF2-40B4-BE49-F238E27FC236}">
                <a16:creationId xmlns:a16="http://schemas.microsoft.com/office/drawing/2014/main" id="{D7548132-7EF1-FCA8-515C-A53CA9F8F877}"/>
              </a:ext>
            </a:extLst>
          </p:cNvPr>
          <p:cNvSpPr/>
          <p:nvPr/>
        </p:nvSpPr>
        <p:spPr>
          <a:xfrm>
            <a:off x="152400" y="-76200"/>
            <a:ext cx="838200" cy="70104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pic>
        <p:nvPicPr>
          <p:cNvPr id="41988" name="Picture 4">
            <a:extLst>
              <a:ext uri="{FF2B5EF4-FFF2-40B4-BE49-F238E27FC236}">
                <a16:creationId xmlns:a16="http://schemas.microsoft.com/office/drawing/2014/main" id="{B2690CB6-116F-568E-74E7-2E49592ADFC4}"/>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0" y="5638800"/>
            <a:ext cx="11430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1989" name="Content Placeholder 1">
            <a:extLst>
              <a:ext uri="{FF2B5EF4-FFF2-40B4-BE49-F238E27FC236}">
                <a16:creationId xmlns:a16="http://schemas.microsoft.com/office/drawing/2014/main" id="{C17FE301-04D9-92A2-472A-42DB8AF7CEBF}"/>
              </a:ext>
            </a:extLst>
          </p:cNvPr>
          <p:cNvSpPr>
            <a:spLocks noGrp="1"/>
          </p:cNvSpPr>
          <p:nvPr>
            <p:ph idx="1"/>
          </p:nvPr>
        </p:nvSpPr>
        <p:spPr>
          <a:xfrm>
            <a:off x="1165225" y="2166938"/>
            <a:ext cx="7251700" cy="1028700"/>
          </a:xfrm>
        </p:spPr>
        <p:txBody>
          <a:bodyPr/>
          <a:lstStyle/>
          <a:p>
            <a:pPr marL="0" indent="0">
              <a:buFont typeface="Arial" panose="020B0604020202020204" pitchFamily="34" charset="0"/>
              <a:buNone/>
            </a:pPr>
            <a:r>
              <a:rPr lang="en-US" altLang="en-US" sz="2000" i="1"/>
              <a:t>What housing options do we still need to create or expand?</a:t>
            </a:r>
            <a:endParaRPr lang="en-US" altLang="en-US" sz="2000" i="1">
              <a:solidFill>
                <a:srgbClr val="C00000"/>
              </a:solidFill>
            </a:endParaRPr>
          </a:p>
        </p:txBody>
      </p:sp>
      <p:sp>
        <p:nvSpPr>
          <p:cNvPr id="41990" name="Title 2">
            <a:extLst>
              <a:ext uri="{FF2B5EF4-FFF2-40B4-BE49-F238E27FC236}">
                <a16:creationId xmlns:a16="http://schemas.microsoft.com/office/drawing/2014/main" id="{E8560AAB-1354-88AD-0892-7336A29B73DF}"/>
              </a:ext>
            </a:extLst>
          </p:cNvPr>
          <p:cNvSpPr>
            <a:spLocks noGrp="1"/>
          </p:cNvSpPr>
          <p:nvPr>
            <p:ph type="title"/>
          </p:nvPr>
        </p:nvSpPr>
        <p:spPr>
          <a:xfrm>
            <a:off x="990600" y="261938"/>
            <a:ext cx="8153400" cy="1604962"/>
          </a:xfrm>
        </p:spPr>
        <p:txBody>
          <a:bodyPr/>
          <a:lstStyle/>
          <a:p>
            <a:r>
              <a:rPr lang="en-US" altLang="en-US" sz="4000" b="1"/>
              <a:t>House everyone in a stable setting that meets their needs</a:t>
            </a:r>
          </a:p>
        </p:txBody>
      </p:sp>
      <p:sp>
        <p:nvSpPr>
          <p:cNvPr id="9" name="Rectangle 8">
            <a:extLst>
              <a:ext uri="{FF2B5EF4-FFF2-40B4-BE49-F238E27FC236}">
                <a16:creationId xmlns:a16="http://schemas.microsoft.com/office/drawing/2014/main" id="{2F25C908-D6C4-15B6-3826-FB99B68A4A15}"/>
              </a:ext>
            </a:extLst>
          </p:cNvPr>
          <p:cNvSpPr/>
          <p:nvPr/>
        </p:nvSpPr>
        <p:spPr>
          <a:xfrm>
            <a:off x="1317625" y="3195638"/>
            <a:ext cx="7467600" cy="2030412"/>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0" name="TextBox 9">
            <a:extLst>
              <a:ext uri="{FF2B5EF4-FFF2-40B4-BE49-F238E27FC236}">
                <a16:creationId xmlns:a16="http://schemas.microsoft.com/office/drawing/2014/main" id="{4209F309-9243-58E7-2C4F-61D7FC284FD2}"/>
              </a:ext>
            </a:extLst>
          </p:cNvPr>
          <p:cNvSpPr txBox="1"/>
          <p:nvPr/>
        </p:nvSpPr>
        <p:spPr>
          <a:xfrm>
            <a:off x="1317625" y="3275013"/>
            <a:ext cx="7467600" cy="2308225"/>
          </a:xfrm>
          <a:prstGeom prst="rect">
            <a:avLst/>
          </a:prstGeom>
          <a:noFill/>
        </p:spPr>
        <p:txBody>
          <a:bodyPr>
            <a:spAutoFit/>
          </a:bodyPr>
          <a:lstStyle/>
          <a:p>
            <a:pPr algn="ctr">
              <a:defRPr/>
            </a:pPr>
            <a:r>
              <a:rPr lang="en-US" b="1" dirty="0"/>
              <a:t>Related survey responses:</a:t>
            </a:r>
          </a:p>
          <a:p>
            <a:pPr algn="ctr">
              <a:defRPr/>
            </a:pPr>
            <a:endParaRPr lang="en-US" b="1" dirty="0"/>
          </a:p>
          <a:p>
            <a:pPr algn="ctr">
              <a:defRPr/>
            </a:pPr>
            <a:r>
              <a:rPr lang="en-US" b="1" dirty="0"/>
              <a:t>Affordable Rental Housing </a:t>
            </a:r>
            <a:r>
              <a:rPr lang="en-US" dirty="0"/>
              <a:t>ranked highest among</a:t>
            </a:r>
            <a:r>
              <a:rPr lang="en-US" b="1" dirty="0"/>
              <a:t> all </a:t>
            </a:r>
            <a:r>
              <a:rPr lang="en-US" dirty="0"/>
              <a:t>survey takers in response to what kind of housing or services are most needed</a:t>
            </a:r>
          </a:p>
          <a:p>
            <a:pPr algn="ctr">
              <a:defRPr/>
            </a:pPr>
            <a:endParaRPr lang="en-US" dirty="0"/>
          </a:p>
          <a:p>
            <a:pPr algn="ctr">
              <a:defRPr/>
            </a:pPr>
            <a:r>
              <a:rPr lang="en-US" b="1" dirty="0"/>
              <a:t>Emergency Shelter </a:t>
            </a:r>
            <a:r>
              <a:rPr lang="en-US" dirty="0"/>
              <a:t>ranked</a:t>
            </a:r>
            <a:r>
              <a:rPr lang="en-US" b="1" dirty="0"/>
              <a:t> 2nd</a:t>
            </a:r>
          </a:p>
          <a:p>
            <a:pPr algn="ctr">
              <a:defRPr/>
            </a:pPr>
            <a:endParaRPr lang="en-US" dirty="0"/>
          </a:p>
          <a:p>
            <a:pPr marL="285750" indent="-285750" algn="ctr">
              <a:buFont typeface="Arial" panose="020B0604020202020204" pitchFamily="34" charset="0"/>
              <a:buChar char="•"/>
              <a:defRPr/>
            </a:pPr>
            <a:endParaRPr lang="en-US" dirty="0"/>
          </a:p>
        </p:txBody>
      </p:sp>
      <p:sp>
        <p:nvSpPr>
          <p:cNvPr id="41993" name="Content Placeholder 1">
            <a:extLst>
              <a:ext uri="{FF2B5EF4-FFF2-40B4-BE49-F238E27FC236}">
                <a16:creationId xmlns:a16="http://schemas.microsoft.com/office/drawing/2014/main" id="{EA71F770-61E1-B650-D929-CAD03901DCAB}"/>
              </a:ext>
            </a:extLst>
          </p:cNvPr>
          <p:cNvSpPr txBox="1">
            <a:spLocks/>
          </p:cNvSpPr>
          <p:nvPr/>
        </p:nvSpPr>
        <p:spPr bwMode="auto">
          <a:xfrm>
            <a:off x="1219200" y="5764213"/>
            <a:ext cx="7251700" cy="1028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buFont typeface="Arial" panose="020B0604020202020204" pitchFamily="34" charset="0"/>
              <a:buNone/>
            </a:pPr>
            <a:r>
              <a:rPr lang="en-US" altLang="en-US" sz="2000" i="1">
                <a:solidFill>
                  <a:srgbClr val="FF0000"/>
                </a:solidFill>
              </a:rPr>
              <a:t>North Star Objective:  Expand low-barrier shelter capacity</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6" name="Straight Connector 5">
            <a:extLst>
              <a:ext uri="{FF2B5EF4-FFF2-40B4-BE49-F238E27FC236}">
                <a16:creationId xmlns:a16="http://schemas.microsoft.com/office/drawing/2014/main" id="{D23A9715-4161-9E81-517B-11174EAA07F6}"/>
              </a:ext>
            </a:extLst>
          </p:cNvPr>
          <p:cNvCxnSpPr/>
          <p:nvPr/>
        </p:nvCxnSpPr>
        <p:spPr>
          <a:xfrm>
            <a:off x="228600" y="6629400"/>
            <a:ext cx="8915400" cy="0"/>
          </a:xfrm>
          <a:prstGeom prst="line">
            <a:avLst/>
          </a:prstGeom>
          <a:ln w="76200">
            <a:solidFill>
              <a:schemeClr val="tx2">
                <a:lumMod val="40000"/>
                <a:lumOff val="60000"/>
              </a:schemeClr>
            </a:solidFill>
          </a:ln>
        </p:spPr>
        <p:style>
          <a:lnRef idx="1">
            <a:schemeClr val="accent1"/>
          </a:lnRef>
          <a:fillRef idx="0">
            <a:schemeClr val="accent1"/>
          </a:fillRef>
          <a:effectRef idx="0">
            <a:schemeClr val="accent1"/>
          </a:effectRef>
          <a:fontRef idx="minor">
            <a:schemeClr val="tx1"/>
          </a:fontRef>
        </p:style>
      </p:cxnSp>
      <p:sp>
        <p:nvSpPr>
          <p:cNvPr id="4" name="Rectangle 3">
            <a:extLst>
              <a:ext uri="{FF2B5EF4-FFF2-40B4-BE49-F238E27FC236}">
                <a16:creationId xmlns:a16="http://schemas.microsoft.com/office/drawing/2014/main" id="{5B483D6C-F1FE-0809-785D-5D20946005F2}"/>
              </a:ext>
            </a:extLst>
          </p:cNvPr>
          <p:cNvSpPr/>
          <p:nvPr/>
        </p:nvSpPr>
        <p:spPr>
          <a:xfrm>
            <a:off x="152400" y="-76200"/>
            <a:ext cx="838200" cy="70104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pic>
        <p:nvPicPr>
          <p:cNvPr id="44036" name="Picture 4">
            <a:extLst>
              <a:ext uri="{FF2B5EF4-FFF2-40B4-BE49-F238E27FC236}">
                <a16:creationId xmlns:a16="http://schemas.microsoft.com/office/drawing/2014/main" id="{70CF2C27-D84B-B05A-DACF-D78153D24082}"/>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0" y="5638800"/>
            <a:ext cx="11430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4037" name="Content Placeholder 1">
            <a:extLst>
              <a:ext uri="{FF2B5EF4-FFF2-40B4-BE49-F238E27FC236}">
                <a16:creationId xmlns:a16="http://schemas.microsoft.com/office/drawing/2014/main" id="{AB77309D-DF62-5B1A-F823-E98CD8DB285A}"/>
              </a:ext>
            </a:extLst>
          </p:cNvPr>
          <p:cNvSpPr>
            <a:spLocks noGrp="1"/>
          </p:cNvSpPr>
          <p:nvPr>
            <p:ph idx="1"/>
          </p:nvPr>
        </p:nvSpPr>
        <p:spPr>
          <a:xfrm>
            <a:off x="1165225" y="2166938"/>
            <a:ext cx="7251700" cy="1028700"/>
          </a:xfrm>
        </p:spPr>
        <p:txBody>
          <a:bodyPr/>
          <a:lstStyle/>
          <a:p>
            <a:pPr marL="0" indent="0">
              <a:buFont typeface="Arial" panose="020B0604020202020204" pitchFamily="34" charset="0"/>
              <a:buNone/>
            </a:pPr>
            <a:r>
              <a:rPr lang="en-US" altLang="en-US" sz="2000" i="1"/>
              <a:t>How can we support C4F0 (Communities for Functional Zero) in Skagit to ensure its success? </a:t>
            </a:r>
            <a:endParaRPr lang="en-US" altLang="en-US" sz="2000" i="1">
              <a:solidFill>
                <a:srgbClr val="C00000"/>
              </a:solidFill>
            </a:endParaRPr>
          </a:p>
        </p:txBody>
      </p:sp>
      <p:sp>
        <p:nvSpPr>
          <p:cNvPr id="44038" name="Title 2">
            <a:extLst>
              <a:ext uri="{FF2B5EF4-FFF2-40B4-BE49-F238E27FC236}">
                <a16:creationId xmlns:a16="http://schemas.microsoft.com/office/drawing/2014/main" id="{F2734F2C-DE3C-C7B3-5070-0AD7F3ACA433}"/>
              </a:ext>
            </a:extLst>
          </p:cNvPr>
          <p:cNvSpPr>
            <a:spLocks noGrp="1"/>
          </p:cNvSpPr>
          <p:nvPr>
            <p:ph type="title"/>
          </p:nvPr>
        </p:nvSpPr>
        <p:spPr>
          <a:xfrm>
            <a:off x="990600" y="261938"/>
            <a:ext cx="8153400" cy="1604962"/>
          </a:xfrm>
        </p:spPr>
        <p:txBody>
          <a:bodyPr/>
          <a:lstStyle/>
          <a:p>
            <a:r>
              <a:rPr lang="en-US" altLang="en-US" sz="4000" b="1"/>
              <a:t>Eliminate unaccompanied youth and young adult homelessness</a:t>
            </a:r>
          </a:p>
        </p:txBody>
      </p:sp>
      <p:sp>
        <p:nvSpPr>
          <p:cNvPr id="2" name="Rectangle 1">
            <a:extLst>
              <a:ext uri="{FF2B5EF4-FFF2-40B4-BE49-F238E27FC236}">
                <a16:creationId xmlns:a16="http://schemas.microsoft.com/office/drawing/2014/main" id="{0A2315FE-F069-0679-0227-E4409C80C621}"/>
              </a:ext>
            </a:extLst>
          </p:cNvPr>
          <p:cNvSpPr/>
          <p:nvPr/>
        </p:nvSpPr>
        <p:spPr>
          <a:xfrm>
            <a:off x="1317625" y="3195638"/>
            <a:ext cx="7467600" cy="2030412"/>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7" name="TextBox 6">
            <a:extLst>
              <a:ext uri="{FF2B5EF4-FFF2-40B4-BE49-F238E27FC236}">
                <a16:creationId xmlns:a16="http://schemas.microsoft.com/office/drawing/2014/main" id="{C94FD4FE-391F-A21B-D0EF-C7C3D7060356}"/>
              </a:ext>
            </a:extLst>
          </p:cNvPr>
          <p:cNvSpPr txBox="1"/>
          <p:nvPr/>
        </p:nvSpPr>
        <p:spPr>
          <a:xfrm>
            <a:off x="1317625" y="3275013"/>
            <a:ext cx="7467600" cy="2308225"/>
          </a:xfrm>
          <a:prstGeom prst="rect">
            <a:avLst/>
          </a:prstGeom>
          <a:noFill/>
        </p:spPr>
        <p:txBody>
          <a:bodyPr>
            <a:spAutoFit/>
          </a:bodyPr>
          <a:lstStyle/>
          <a:p>
            <a:pPr algn="ctr">
              <a:defRPr/>
            </a:pPr>
            <a:r>
              <a:rPr lang="en-US" b="1" dirty="0"/>
              <a:t>Related survey responses:</a:t>
            </a:r>
          </a:p>
          <a:p>
            <a:pPr algn="ctr">
              <a:defRPr/>
            </a:pPr>
            <a:r>
              <a:rPr lang="en-US" i="1" dirty="0">
                <a:solidFill>
                  <a:srgbClr val="000000"/>
                </a:solidFill>
              </a:rPr>
              <a:t>“18-24-year-olds. This is a crucial time for them to find housing before they become street dependent. They are at a high risk of being trafficked and with that comes substance use, arrests, gang affiliation etc. Youth shelters exit on their 18th birthday. Some still in high school. They have to quit to survive. They do not have credit or income to get an apartment. “</a:t>
            </a:r>
            <a:endParaRPr lang="en-US" b="1" i="1" dirty="0"/>
          </a:p>
          <a:p>
            <a:pPr algn="ctr">
              <a:defRPr/>
            </a:pPr>
            <a:endParaRPr lang="en-US" dirty="0"/>
          </a:p>
          <a:p>
            <a:pPr marL="285750" indent="-285750" algn="ctr">
              <a:buFont typeface="Arial" panose="020B0604020202020204" pitchFamily="34" charset="0"/>
              <a:buChar char="•"/>
              <a:defRPr/>
            </a:pPr>
            <a:endParaRPr lang="en-US"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6" name="Straight Connector 5">
            <a:extLst>
              <a:ext uri="{FF2B5EF4-FFF2-40B4-BE49-F238E27FC236}">
                <a16:creationId xmlns:a16="http://schemas.microsoft.com/office/drawing/2014/main" id="{35DFFD5F-670E-F3B6-CC8D-586C8157AE71}"/>
              </a:ext>
            </a:extLst>
          </p:cNvPr>
          <p:cNvCxnSpPr/>
          <p:nvPr/>
        </p:nvCxnSpPr>
        <p:spPr>
          <a:xfrm>
            <a:off x="228600" y="6629400"/>
            <a:ext cx="8915400" cy="0"/>
          </a:xfrm>
          <a:prstGeom prst="line">
            <a:avLst/>
          </a:prstGeom>
          <a:ln w="76200">
            <a:solidFill>
              <a:schemeClr val="tx2">
                <a:lumMod val="40000"/>
                <a:lumOff val="60000"/>
              </a:schemeClr>
            </a:solidFill>
          </a:ln>
        </p:spPr>
        <p:style>
          <a:lnRef idx="1">
            <a:schemeClr val="accent1"/>
          </a:lnRef>
          <a:fillRef idx="0">
            <a:schemeClr val="accent1"/>
          </a:fillRef>
          <a:effectRef idx="0">
            <a:schemeClr val="accent1"/>
          </a:effectRef>
          <a:fontRef idx="minor">
            <a:schemeClr val="tx1"/>
          </a:fontRef>
        </p:style>
      </p:cxnSp>
      <p:sp>
        <p:nvSpPr>
          <p:cNvPr id="46083" name="Title 1">
            <a:extLst>
              <a:ext uri="{FF2B5EF4-FFF2-40B4-BE49-F238E27FC236}">
                <a16:creationId xmlns:a16="http://schemas.microsoft.com/office/drawing/2014/main" id="{D364AB54-A4B6-3AF3-EFF0-C91255FD92F6}"/>
              </a:ext>
            </a:extLst>
          </p:cNvPr>
          <p:cNvSpPr>
            <a:spLocks noGrp="1"/>
          </p:cNvSpPr>
          <p:nvPr>
            <p:ph type="title"/>
          </p:nvPr>
        </p:nvSpPr>
        <p:spPr>
          <a:xfrm>
            <a:off x="1447800" y="152400"/>
            <a:ext cx="7848600" cy="1676400"/>
          </a:xfrm>
        </p:spPr>
        <p:txBody>
          <a:bodyPr/>
          <a:lstStyle/>
          <a:p>
            <a:pPr algn="l" eaLnBrk="1" hangingPunct="1"/>
            <a:r>
              <a:rPr lang="en-US" altLang="en-US">
                <a:latin typeface="Franklin Gothic Medium" panose="020B0603020102020204" pitchFamily="34" charset="0"/>
              </a:rPr>
              <a:t>Next Steps</a:t>
            </a:r>
            <a:endParaRPr lang="en-US" altLang="en-US" sz="2400">
              <a:latin typeface="Franklin Gothic Medium" panose="020B0603020102020204" pitchFamily="34" charset="0"/>
            </a:endParaRPr>
          </a:p>
        </p:txBody>
      </p:sp>
      <p:sp>
        <p:nvSpPr>
          <p:cNvPr id="4" name="Rectangle 3">
            <a:extLst>
              <a:ext uri="{FF2B5EF4-FFF2-40B4-BE49-F238E27FC236}">
                <a16:creationId xmlns:a16="http://schemas.microsoft.com/office/drawing/2014/main" id="{0915EC04-E2DC-07A5-19D5-9908654E3CBB}"/>
              </a:ext>
            </a:extLst>
          </p:cNvPr>
          <p:cNvSpPr/>
          <p:nvPr/>
        </p:nvSpPr>
        <p:spPr>
          <a:xfrm>
            <a:off x="152400" y="-76200"/>
            <a:ext cx="838200" cy="70104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pic>
        <p:nvPicPr>
          <p:cNvPr id="46085" name="Picture 4">
            <a:extLst>
              <a:ext uri="{FF2B5EF4-FFF2-40B4-BE49-F238E27FC236}">
                <a16:creationId xmlns:a16="http://schemas.microsoft.com/office/drawing/2014/main" id="{B6731AD9-6686-203E-17C5-A45F4B57BDB4}"/>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0" y="5638800"/>
            <a:ext cx="11430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6086" name="TextBox 9">
            <a:extLst>
              <a:ext uri="{FF2B5EF4-FFF2-40B4-BE49-F238E27FC236}">
                <a16:creationId xmlns:a16="http://schemas.microsoft.com/office/drawing/2014/main" id="{988FAF0D-2BFA-FE16-BD42-170353DC049C}"/>
              </a:ext>
            </a:extLst>
          </p:cNvPr>
          <p:cNvSpPr txBox="1">
            <a:spLocks noChangeArrowheads="1"/>
          </p:cNvSpPr>
          <p:nvPr/>
        </p:nvSpPr>
        <p:spPr bwMode="auto">
          <a:xfrm>
            <a:off x="4191000" y="2970213"/>
            <a:ext cx="914400"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r>
              <a:rPr lang="en-US" altLang="en-US" sz="1800"/>
              <a:t> </a:t>
            </a:r>
          </a:p>
        </p:txBody>
      </p:sp>
      <p:graphicFrame>
        <p:nvGraphicFramePr>
          <p:cNvPr id="3" name="Table 2">
            <a:extLst>
              <a:ext uri="{FF2B5EF4-FFF2-40B4-BE49-F238E27FC236}">
                <a16:creationId xmlns:a16="http://schemas.microsoft.com/office/drawing/2014/main" id="{8EA04431-523D-FAA4-C726-979AA3D15480}"/>
              </a:ext>
            </a:extLst>
          </p:cNvPr>
          <p:cNvGraphicFramePr>
            <a:graphicFrameLocks noGrp="1"/>
          </p:cNvGraphicFramePr>
          <p:nvPr/>
        </p:nvGraphicFramePr>
        <p:xfrm>
          <a:off x="1295400" y="1397000"/>
          <a:ext cx="7543800" cy="4546600"/>
        </p:xfrm>
        <a:graphic>
          <a:graphicData uri="http://schemas.openxmlformats.org/drawingml/2006/table">
            <a:tbl>
              <a:tblPr firstRow="1" bandRow="1">
                <a:tableStyleId>{5C22544A-7EE6-4342-B048-85BDC9FD1C3A}</a:tableStyleId>
              </a:tblPr>
              <a:tblGrid>
                <a:gridCol w="1885950">
                  <a:extLst>
                    <a:ext uri="{9D8B030D-6E8A-4147-A177-3AD203B41FA5}">
                      <a16:colId xmlns:a16="http://schemas.microsoft.com/office/drawing/2014/main" val="20000"/>
                    </a:ext>
                  </a:extLst>
                </a:gridCol>
                <a:gridCol w="1885950">
                  <a:extLst>
                    <a:ext uri="{9D8B030D-6E8A-4147-A177-3AD203B41FA5}">
                      <a16:colId xmlns:a16="http://schemas.microsoft.com/office/drawing/2014/main" val="20001"/>
                    </a:ext>
                  </a:extLst>
                </a:gridCol>
                <a:gridCol w="1885950">
                  <a:extLst>
                    <a:ext uri="{9D8B030D-6E8A-4147-A177-3AD203B41FA5}">
                      <a16:colId xmlns:a16="http://schemas.microsoft.com/office/drawing/2014/main" val="20002"/>
                    </a:ext>
                  </a:extLst>
                </a:gridCol>
                <a:gridCol w="1885950">
                  <a:extLst>
                    <a:ext uri="{9D8B030D-6E8A-4147-A177-3AD203B41FA5}">
                      <a16:colId xmlns:a16="http://schemas.microsoft.com/office/drawing/2014/main" val="20003"/>
                    </a:ext>
                  </a:extLst>
                </a:gridCol>
              </a:tblGrid>
              <a:tr h="660546">
                <a:tc>
                  <a:txBody>
                    <a:bodyPr/>
                    <a:lstStyle/>
                    <a:p>
                      <a:r>
                        <a:rPr lang="en-US" dirty="0">
                          <a:solidFill>
                            <a:schemeClr val="tx1"/>
                          </a:solidFill>
                        </a:rPr>
                        <a:t>September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dirty="0">
                          <a:solidFill>
                            <a:schemeClr val="tx1"/>
                          </a:solidFill>
                        </a:rPr>
                        <a:t>October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dirty="0">
                          <a:solidFill>
                            <a:schemeClr val="tx1"/>
                          </a:solidFill>
                        </a:rPr>
                        <a:t>November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dirty="0">
                          <a:solidFill>
                            <a:schemeClr val="tx1"/>
                          </a:solidFill>
                        </a:rPr>
                        <a:t>December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0"/>
                  </a:ext>
                </a:extLst>
              </a:tr>
              <a:tr h="3886054">
                <a:tc>
                  <a:txBody>
                    <a:bodyPr/>
                    <a:lstStyle/>
                    <a:p>
                      <a:r>
                        <a:rPr lang="en-US" sz="1600" dirty="0"/>
                        <a:t>-Draft sent to </a:t>
                      </a:r>
                      <a:r>
                        <a:rPr lang="en-US" sz="1600" dirty="0" err="1"/>
                        <a:t>HomeBase</a:t>
                      </a:r>
                      <a:r>
                        <a:rPr lang="en-US" sz="1600" dirty="0"/>
                        <a:t> TA</a:t>
                      </a:r>
                    </a:p>
                    <a:p>
                      <a:endParaRPr lang="en-US" sz="1600" dirty="0"/>
                    </a:p>
                    <a:p>
                      <a:r>
                        <a:rPr lang="en-US" sz="1600" dirty="0"/>
                        <a:t>-Draft sent to Task Force members</a:t>
                      </a:r>
                    </a:p>
                    <a:p>
                      <a:endParaRPr lang="en-US" sz="1600" dirty="0"/>
                    </a:p>
                    <a:p>
                      <a:r>
                        <a:rPr lang="en-US" sz="1600" dirty="0">
                          <a:solidFill>
                            <a:srgbClr val="FF0000"/>
                          </a:solidFill>
                        </a:rPr>
                        <a:t>*Feedback due by September 30</a:t>
                      </a:r>
                      <a:r>
                        <a:rPr lang="en-US" sz="1600" baseline="30000" dirty="0">
                          <a:solidFill>
                            <a:srgbClr val="FF0000"/>
                          </a:solidFill>
                        </a:rPr>
                        <a:t>th</a:t>
                      </a:r>
                      <a:r>
                        <a:rPr lang="en-US" sz="1600" dirty="0">
                          <a:solidFill>
                            <a:srgbClr val="FF0000"/>
                          </a:solidFill>
                        </a:rPr>
                        <a:t> </a:t>
                      </a:r>
                    </a:p>
                    <a:p>
                      <a:endParaRPr lang="en-US" sz="1600" dirty="0"/>
                    </a:p>
                    <a:p>
                      <a:r>
                        <a:rPr lang="en-US" sz="1600" dirty="0"/>
                        <a:t>-Draft posted to website </a:t>
                      </a:r>
                    </a:p>
                    <a:p>
                      <a:endParaRPr lang="en-US" sz="1600" dirty="0"/>
                    </a:p>
                    <a:p>
                      <a:r>
                        <a:rPr lang="en-US" sz="1600" dirty="0"/>
                        <a:t>-public comment period 30 days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indent="0">
                        <a:buFontTx/>
                        <a:buNone/>
                      </a:pPr>
                      <a:r>
                        <a:rPr lang="en-US" sz="1600" dirty="0">
                          <a:solidFill>
                            <a:schemeClr val="tx1"/>
                          </a:solidFill>
                        </a:rPr>
                        <a:t>-Incorporate edits and suggestions</a:t>
                      </a:r>
                    </a:p>
                    <a:p>
                      <a:pPr marL="285750" indent="-285750">
                        <a:buFontTx/>
                        <a:buChar char="-"/>
                      </a:pPr>
                      <a:endParaRPr lang="en-US" sz="1600" dirty="0">
                        <a:solidFill>
                          <a:schemeClr val="tx1"/>
                        </a:solidFill>
                      </a:endParaRPr>
                    </a:p>
                    <a:p>
                      <a:r>
                        <a:rPr lang="en-US" sz="1600" dirty="0">
                          <a:solidFill>
                            <a:schemeClr val="tx1"/>
                          </a:solidFill>
                        </a:rPr>
                        <a:t>-Clean up document and lay out with Communications Coordinator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1600" dirty="0">
                          <a:solidFill>
                            <a:schemeClr val="tx1"/>
                          </a:solidFill>
                        </a:rPr>
                        <a:t>-Public Hearing with County Commissioners</a:t>
                      </a:r>
                    </a:p>
                    <a:p>
                      <a:endParaRPr lang="en-US" sz="1600" dirty="0">
                        <a:solidFill>
                          <a:schemeClr val="tx1"/>
                        </a:solidFill>
                      </a:endParaRPr>
                    </a:p>
                    <a:p>
                      <a:r>
                        <a:rPr lang="en-US" sz="1600" dirty="0">
                          <a:solidFill>
                            <a:schemeClr val="tx1"/>
                          </a:solidFill>
                        </a:rPr>
                        <a:t>-County Commissioners review and adopt plan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1600" dirty="0">
                          <a:solidFill>
                            <a:schemeClr val="tx1"/>
                          </a:solidFill>
                        </a:rPr>
                        <a:t>-Submit to WA State Dept of Commerce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1"/>
                  </a:ext>
                </a:extLst>
              </a:tr>
            </a:tbl>
          </a:graphicData>
        </a:graphic>
      </p:graphicFrame>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6" name="Straight Connector 5">
            <a:extLst>
              <a:ext uri="{FF2B5EF4-FFF2-40B4-BE49-F238E27FC236}">
                <a16:creationId xmlns:a16="http://schemas.microsoft.com/office/drawing/2014/main" id="{310BF6BE-3B23-A992-EE5D-5D42E08F2089}"/>
              </a:ext>
            </a:extLst>
          </p:cNvPr>
          <p:cNvCxnSpPr/>
          <p:nvPr/>
        </p:nvCxnSpPr>
        <p:spPr>
          <a:xfrm>
            <a:off x="228600" y="6629400"/>
            <a:ext cx="8915400" cy="0"/>
          </a:xfrm>
          <a:prstGeom prst="line">
            <a:avLst/>
          </a:prstGeom>
          <a:ln w="76200">
            <a:solidFill>
              <a:schemeClr val="tx2">
                <a:lumMod val="40000"/>
                <a:lumOff val="60000"/>
              </a:schemeClr>
            </a:solidFill>
          </a:ln>
        </p:spPr>
        <p:style>
          <a:lnRef idx="1">
            <a:schemeClr val="accent1"/>
          </a:lnRef>
          <a:fillRef idx="0">
            <a:schemeClr val="accent1"/>
          </a:fillRef>
          <a:effectRef idx="0">
            <a:schemeClr val="accent1"/>
          </a:effectRef>
          <a:fontRef idx="minor">
            <a:schemeClr val="tx1"/>
          </a:fontRef>
        </p:style>
      </p:cxnSp>
      <p:sp>
        <p:nvSpPr>
          <p:cNvPr id="48131" name="Title 1">
            <a:extLst>
              <a:ext uri="{FF2B5EF4-FFF2-40B4-BE49-F238E27FC236}">
                <a16:creationId xmlns:a16="http://schemas.microsoft.com/office/drawing/2014/main" id="{BA071DF9-8F10-2A1A-A15E-BC7CCD9669E5}"/>
              </a:ext>
            </a:extLst>
          </p:cNvPr>
          <p:cNvSpPr>
            <a:spLocks noGrp="1"/>
          </p:cNvSpPr>
          <p:nvPr>
            <p:ph type="title"/>
          </p:nvPr>
        </p:nvSpPr>
        <p:spPr>
          <a:xfrm>
            <a:off x="1371600" y="471488"/>
            <a:ext cx="7791450" cy="1143000"/>
          </a:xfrm>
        </p:spPr>
        <p:txBody>
          <a:bodyPr/>
          <a:lstStyle/>
          <a:p>
            <a:pPr algn="l" eaLnBrk="1" hangingPunct="1"/>
            <a:r>
              <a:rPr lang="en-US" altLang="en-US" b="1"/>
              <a:t>Questions? </a:t>
            </a:r>
          </a:p>
        </p:txBody>
      </p:sp>
      <p:sp>
        <p:nvSpPr>
          <p:cNvPr id="4" name="Rectangle 3">
            <a:extLst>
              <a:ext uri="{FF2B5EF4-FFF2-40B4-BE49-F238E27FC236}">
                <a16:creationId xmlns:a16="http://schemas.microsoft.com/office/drawing/2014/main" id="{798CD8A9-47A9-EED2-760F-EDC9A101DE34}"/>
              </a:ext>
            </a:extLst>
          </p:cNvPr>
          <p:cNvSpPr/>
          <p:nvPr/>
        </p:nvSpPr>
        <p:spPr>
          <a:xfrm>
            <a:off x="152400" y="-76200"/>
            <a:ext cx="838200" cy="70104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pic>
        <p:nvPicPr>
          <p:cNvPr id="48133" name="Picture 4">
            <a:extLst>
              <a:ext uri="{FF2B5EF4-FFF2-40B4-BE49-F238E27FC236}">
                <a16:creationId xmlns:a16="http://schemas.microsoft.com/office/drawing/2014/main" id="{A7DD334A-14C4-EBF1-27D4-BA4E7410AD7A}"/>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0" y="5638800"/>
            <a:ext cx="11430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8134" name="Content Placeholder 1">
            <a:extLst>
              <a:ext uri="{FF2B5EF4-FFF2-40B4-BE49-F238E27FC236}">
                <a16:creationId xmlns:a16="http://schemas.microsoft.com/office/drawing/2014/main" id="{D9F739DA-FD3D-546E-08A9-87FC99F6524B}"/>
              </a:ext>
            </a:extLst>
          </p:cNvPr>
          <p:cNvSpPr>
            <a:spLocks noGrp="1"/>
          </p:cNvSpPr>
          <p:nvPr>
            <p:ph idx="1"/>
          </p:nvPr>
        </p:nvSpPr>
        <p:spPr>
          <a:xfrm>
            <a:off x="1638300" y="2598738"/>
            <a:ext cx="7162800" cy="3567112"/>
          </a:xfrm>
        </p:spPr>
        <p:txBody>
          <a:bodyPr/>
          <a:lstStyle/>
          <a:p>
            <a:pPr marL="0" indent="0">
              <a:buFont typeface="Arial" panose="020B0604020202020204" pitchFamily="34" charset="0"/>
              <a:buNone/>
            </a:pPr>
            <a:r>
              <a:rPr lang="en-US" altLang="en-US" sz="2400" b="1"/>
              <a:t>Megan Starr</a:t>
            </a:r>
          </a:p>
          <a:p>
            <a:pPr marL="0" indent="0">
              <a:buFont typeface="Arial" panose="020B0604020202020204" pitchFamily="34" charset="0"/>
              <a:buNone/>
            </a:pPr>
            <a:r>
              <a:rPr lang="en-US" altLang="en-US" sz="1400">
                <a:solidFill>
                  <a:srgbClr val="1F497D"/>
                </a:solidFill>
                <a:latin typeface="Aptos" panose="020B0004020202020204" pitchFamily="34" charset="0"/>
                <a:cs typeface="Aptos" panose="020B0004020202020204" pitchFamily="34" charset="0"/>
              </a:rPr>
              <a:t>Housing Resource Coordinator</a:t>
            </a:r>
            <a:endParaRPr lang="en-US" altLang="en-US" sz="1400">
              <a:latin typeface="Aptos" panose="020B0004020202020204" pitchFamily="34" charset="0"/>
              <a:cs typeface="Aptos" panose="020B0004020202020204" pitchFamily="34" charset="0"/>
            </a:endParaRPr>
          </a:p>
          <a:p>
            <a:pPr marL="0" indent="0">
              <a:buFont typeface="Arial" panose="020B0604020202020204" pitchFamily="34" charset="0"/>
              <a:buNone/>
            </a:pPr>
            <a:r>
              <a:rPr lang="en-US" altLang="en-US" sz="1400">
                <a:solidFill>
                  <a:srgbClr val="1F497D"/>
                </a:solidFill>
                <a:latin typeface="Aptos" panose="020B0004020202020204" pitchFamily="34" charset="0"/>
                <a:cs typeface="Aptos" panose="020B0004020202020204" pitchFamily="34" charset="0"/>
              </a:rPr>
              <a:t>Skagit County Public Health</a:t>
            </a:r>
            <a:endParaRPr lang="en-US" altLang="en-US" sz="1400">
              <a:latin typeface="Aptos" panose="020B0004020202020204" pitchFamily="34" charset="0"/>
              <a:cs typeface="Aptos" panose="020B0004020202020204" pitchFamily="34" charset="0"/>
            </a:endParaRPr>
          </a:p>
          <a:p>
            <a:pPr marL="0" indent="0">
              <a:buFont typeface="Arial" panose="020B0604020202020204" pitchFamily="34" charset="0"/>
              <a:buNone/>
            </a:pPr>
            <a:r>
              <a:rPr lang="en-US" altLang="en-US" sz="1400">
                <a:solidFill>
                  <a:srgbClr val="1F497D"/>
                </a:solidFill>
                <a:latin typeface="Aptos" panose="020B0004020202020204" pitchFamily="34" charset="0"/>
                <a:cs typeface="Aptos" panose="020B0004020202020204" pitchFamily="34" charset="0"/>
              </a:rPr>
              <a:t>360-416-1506</a:t>
            </a:r>
          </a:p>
          <a:p>
            <a:pPr marL="0" indent="0">
              <a:buFont typeface="Arial" panose="020B0604020202020204" pitchFamily="34" charset="0"/>
              <a:buNone/>
            </a:pPr>
            <a:r>
              <a:rPr lang="en-US" altLang="en-US" sz="1400">
                <a:solidFill>
                  <a:srgbClr val="1F497D"/>
                </a:solidFill>
                <a:latin typeface="Aptos" panose="020B0004020202020204" pitchFamily="34" charset="0"/>
                <a:cs typeface="Aptos" panose="020B0004020202020204" pitchFamily="34" charset="0"/>
              </a:rPr>
              <a:t>mstarr@co.skagit.wa.us</a:t>
            </a:r>
            <a:endParaRPr lang="en-US" altLang="en-US" sz="1400">
              <a:latin typeface="Aptos" panose="020B0004020202020204" pitchFamily="34" charset="0"/>
              <a:cs typeface="Aptos" panose="020B0004020202020204" pitchFamily="34" charset="0"/>
            </a:endParaRPr>
          </a:p>
          <a:p>
            <a:pPr marL="0" indent="0">
              <a:buFont typeface="Arial" panose="020B0604020202020204" pitchFamily="34" charset="0"/>
              <a:buNone/>
            </a:pPr>
            <a:endParaRPr lang="en-US" altLang="en-US" sz="2400" b="1"/>
          </a:p>
          <a:p>
            <a:pPr marL="0" indent="0">
              <a:buFont typeface="Arial" panose="020B0604020202020204" pitchFamily="34" charset="0"/>
              <a:buNone/>
            </a:pPr>
            <a:r>
              <a:rPr lang="en-US" altLang="en-US" sz="2400" b="1"/>
              <a:t>Madeleine Anthony</a:t>
            </a:r>
            <a:endParaRPr lang="en-US" altLang="en-US" sz="2400"/>
          </a:p>
          <a:p>
            <a:pPr marL="0" indent="0">
              <a:buFont typeface="Arial" panose="020B0604020202020204" pitchFamily="34" charset="0"/>
              <a:buNone/>
            </a:pPr>
            <a:r>
              <a:rPr lang="en-US" altLang="en-US" sz="1400">
                <a:solidFill>
                  <a:srgbClr val="1F497D"/>
                </a:solidFill>
                <a:latin typeface="Aptos" panose="020B0004020202020204" pitchFamily="34" charset="0"/>
                <a:cs typeface="Aptos" panose="020B0004020202020204" pitchFamily="34" charset="0"/>
              </a:rPr>
              <a:t>Housing Resource Coordinator</a:t>
            </a:r>
            <a:endParaRPr lang="en-US" altLang="en-US" sz="1400">
              <a:latin typeface="Aptos" panose="020B0004020202020204" pitchFamily="34" charset="0"/>
              <a:cs typeface="Aptos" panose="020B0004020202020204" pitchFamily="34" charset="0"/>
            </a:endParaRPr>
          </a:p>
          <a:p>
            <a:pPr marL="0" indent="0">
              <a:buFont typeface="Arial" panose="020B0604020202020204" pitchFamily="34" charset="0"/>
              <a:buNone/>
            </a:pPr>
            <a:r>
              <a:rPr lang="en-US" altLang="en-US" sz="1400">
                <a:solidFill>
                  <a:srgbClr val="1F497D"/>
                </a:solidFill>
                <a:latin typeface="Aptos" panose="020B0004020202020204" pitchFamily="34" charset="0"/>
                <a:cs typeface="Aptos" panose="020B0004020202020204" pitchFamily="34" charset="0"/>
              </a:rPr>
              <a:t>Skagit County Public Health</a:t>
            </a:r>
            <a:endParaRPr lang="en-US" altLang="en-US" sz="1400">
              <a:latin typeface="Aptos" panose="020B0004020202020204" pitchFamily="34" charset="0"/>
              <a:cs typeface="Aptos" panose="020B0004020202020204" pitchFamily="34" charset="0"/>
            </a:endParaRPr>
          </a:p>
          <a:p>
            <a:pPr marL="0" indent="0">
              <a:buFont typeface="Arial" panose="020B0604020202020204" pitchFamily="34" charset="0"/>
              <a:buNone/>
            </a:pPr>
            <a:r>
              <a:rPr lang="en-US" altLang="en-US" sz="1400">
                <a:solidFill>
                  <a:srgbClr val="1F497D"/>
                </a:solidFill>
                <a:latin typeface="Aptos" panose="020B0004020202020204" pitchFamily="34" charset="0"/>
                <a:cs typeface="Aptos" panose="020B0004020202020204" pitchFamily="34" charset="0"/>
              </a:rPr>
              <a:t>360-416-2014</a:t>
            </a:r>
          </a:p>
          <a:p>
            <a:pPr marL="0" indent="0">
              <a:buFont typeface="Arial" panose="020B0604020202020204" pitchFamily="34" charset="0"/>
              <a:buNone/>
            </a:pPr>
            <a:r>
              <a:rPr lang="en-US" altLang="en-US" sz="1400">
                <a:solidFill>
                  <a:srgbClr val="1F497D"/>
                </a:solidFill>
                <a:latin typeface="Aptos" panose="020B0004020202020204" pitchFamily="34" charset="0"/>
                <a:cs typeface="Aptos" panose="020B0004020202020204" pitchFamily="34" charset="0"/>
              </a:rPr>
              <a:t>manthony.@co.skagit.wa.us</a:t>
            </a:r>
            <a:endParaRPr lang="en-US" altLang="en-US" sz="1400">
              <a:latin typeface="Aptos" panose="020B0004020202020204" pitchFamily="34" charset="0"/>
              <a:cs typeface="Aptos" panose="020B0004020202020204" pitchFamily="34" charset="0"/>
            </a:endParaRPr>
          </a:p>
          <a:p>
            <a:pPr marL="0" indent="0">
              <a:buFont typeface="Arial" panose="020B0604020202020204" pitchFamily="34" charset="0"/>
              <a:buNone/>
            </a:pPr>
            <a:endParaRPr lang="en-US" altLang="en-US"/>
          </a:p>
        </p:txBody>
      </p:sp>
      <p:sp>
        <p:nvSpPr>
          <p:cNvPr id="3" name="TextBox 2">
            <a:extLst>
              <a:ext uri="{FF2B5EF4-FFF2-40B4-BE49-F238E27FC236}">
                <a16:creationId xmlns:a16="http://schemas.microsoft.com/office/drawing/2014/main" id="{7A0550B8-8B8A-28AF-F68E-551EDCC771C1}"/>
              </a:ext>
            </a:extLst>
          </p:cNvPr>
          <p:cNvSpPr txBox="1"/>
          <p:nvPr/>
        </p:nvSpPr>
        <p:spPr>
          <a:xfrm>
            <a:off x="7277100" y="723900"/>
            <a:ext cx="1524000" cy="738188"/>
          </a:xfrm>
          <a:prstGeom prst="rect">
            <a:avLst/>
          </a:prstGeom>
          <a:noFill/>
        </p:spPr>
        <p:txBody>
          <a:bodyPr>
            <a:spAutoFit/>
          </a:bodyPr>
          <a:lstStyle/>
          <a:p>
            <a:pPr algn="ctr">
              <a:defRPr/>
            </a:pPr>
            <a:r>
              <a:rPr lang="en-US" sz="1050" b="1" dirty="0"/>
              <a:t>Thank you for participating in the Task Force!</a:t>
            </a:r>
          </a:p>
          <a:p>
            <a:pPr algn="ctr">
              <a:defRPr/>
            </a:pPr>
            <a:endParaRPr lang="en-US" sz="1050" b="1" dirty="0"/>
          </a:p>
        </p:txBody>
      </p:sp>
      <p:sp>
        <p:nvSpPr>
          <p:cNvPr id="8" name="Oval 7">
            <a:extLst>
              <a:ext uri="{FF2B5EF4-FFF2-40B4-BE49-F238E27FC236}">
                <a16:creationId xmlns:a16="http://schemas.microsoft.com/office/drawing/2014/main" id="{B6D988B0-8012-97FF-CFF7-DE11A338D784}"/>
              </a:ext>
            </a:extLst>
          </p:cNvPr>
          <p:cNvSpPr/>
          <p:nvPr/>
        </p:nvSpPr>
        <p:spPr>
          <a:xfrm>
            <a:off x="7218363" y="441325"/>
            <a:ext cx="1600200" cy="1143000"/>
          </a:xfrm>
          <a:prstGeom prst="ellipse">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6" name="Straight Connector 5">
            <a:extLst>
              <a:ext uri="{FF2B5EF4-FFF2-40B4-BE49-F238E27FC236}">
                <a16:creationId xmlns:a16="http://schemas.microsoft.com/office/drawing/2014/main" id="{08C38C4D-5398-E37D-8D3F-8CF0F5320A9A}"/>
              </a:ext>
            </a:extLst>
          </p:cNvPr>
          <p:cNvCxnSpPr/>
          <p:nvPr/>
        </p:nvCxnSpPr>
        <p:spPr>
          <a:xfrm>
            <a:off x="228600" y="6629400"/>
            <a:ext cx="8915400" cy="0"/>
          </a:xfrm>
          <a:prstGeom prst="line">
            <a:avLst/>
          </a:prstGeom>
          <a:ln w="76200">
            <a:solidFill>
              <a:schemeClr val="tx2">
                <a:lumMod val="40000"/>
                <a:lumOff val="60000"/>
              </a:schemeClr>
            </a:solidFill>
          </a:ln>
        </p:spPr>
        <p:style>
          <a:lnRef idx="1">
            <a:schemeClr val="accent1"/>
          </a:lnRef>
          <a:fillRef idx="0">
            <a:schemeClr val="accent1"/>
          </a:fillRef>
          <a:effectRef idx="0">
            <a:schemeClr val="accent1"/>
          </a:effectRef>
          <a:fontRef idx="minor">
            <a:schemeClr val="tx1"/>
          </a:fontRef>
        </p:style>
      </p:cxnSp>
      <p:sp>
        <p:nvSpPr>
          <p:cNvPr id="50179" name="Title 1">
            <a:extLst>
              <a:ext uri="{FF2B5EF4-FFF2-40B4-BE49-F238E27FC236}">
                <a16:creationId xmlns:a16="http://schemas.microsoft.com/office/drawing/2014/main" id="{192E7E60-05DC-ADF1-E616-3BD89620522C}"/>
              </a:ext>
            </a:extLst>
          </p:cNvPr>
          <p:cNvSpPr>
            <a:spLocks noGrp="1"/>
          </p:cNvSpPr>
          <p:nvPr>
            <p:ph type="title"/>
          </p:nvPr>
        </p:nvSpPr>
        <p:spPr>
          <a:xfrm>
            <a:off x="977900" y="152400"/>
            <a:ext cx="8229600" cy="1143000"/>
          </a:xfrm>
        </p:spPr>
        <p:txBody>
          <a:bodyPr/>
          <a:lstStyle/>
          <a:p>
            <a:pPr algn="l" eaLnBrk="1" hangingPunct="1"/>
            <a:r>
              <a:rPr lang="en-US" altLang="en-US" b="1"/>
              <a:t>Additional Objective</a:t>
            </a:r>
            <a:endParaRPr lang="en-US" altLang="en-US" b="1">
              <a:latin typeface="Franklin Gothic Medium" panose="020B0603020102020204" pitchFamily="34" charset="0"/>
            </a:endParaRPr>
          </a:p>
        </p:txBody>
      </p:sp>
      <p:sp>
        <p:nvSpPr>
          <p:cNvPr id="4" name="Rectangle 3">
            <a:extLst>
              <a:ext uri="{FF2B5EF4-FFF2-40B4-BE49-F238E27FC236}">
                <a16:creationId xmlns:a16="http://schemas.microsoft.com/office/drawing/2014/main" id="{673DFB28-655B-DD89-E329-60E0D858D562}"/>
              </a:ext>
            </a:extLst>
          </p:cNvPr>
          <p:cNvSpPr/>
          <p:nvPr/>
        </p:nvSpPr>
        <p:spPr>
          <a:xfrm>
            <a:off x="152400" y="-76200"/>
            <a:ext cx="838200" cy="70104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pic>
        <p:nvPicPr>
          <p:cNvPr id="50181" name="Picture 4">
            <a:extLst>
              <a:ext uri="{FF2B5EF4-FFF2-40B4-BE49-F238E27FC236}">
                <a16:creationId xmlns:a16="http://schemas.microsoft.com/office/drawing/2014/main" id="{1590D365-7454-5399-A7A3-CFAAB14DB8B4}"/>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0" y="5638800"/>
            <a:ext cx="11430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9462" name="Content Placeholder 1">
            <a:extLst>
              <a:ext uri="{FF2B5EF4-FFF2-40B4-BE49-F238E27FC236}">
                <a16:creationId xmlns:a16="http://schemas.microsoft.com/office/drawing/2014/main" id="{0F017444-77C3-0C4D-7FB0-1C90A24A9984}"/>
              </a:ext>
            </a:extLst>
          </p:cNvPr>
          <p:cNvSpPr>
            <a:spLocks noGrp="1"/>
          </p:cNvSpPr>
          <p:nvPr>
            <p:ph idx="1"/>
          </p:nvPr>
        </p:nvSpPr>
        <p:spPr>
          <a:xfrm>
            <a:off x="1219200" y="685800"/>
            <a:ext cx="7467600" cy="6096000"/>
          </a:xfrm>
        </p:spPr>
        <p:txBody>
          <a:bodyPr/>
          <a:lstStyle/>
          <a:p>
            <a:pPr marL="0" indent="0">
              <a:buFont typeface="Arial" panose="020B0604020202020204" pitchFamily="34" charset="0"/>
              <a:buNone/>
              <a:defRPr/>
            </a:pPr>
            <a:endParaRPr lang="en-US" altLang="en-US" dirty="0"/>
          </a:p>
          <a:p>
            <a:pPr>
              <a:defRPr/>
            </a:pPr>
            <a:r>
              <a:rPr lang="en-US" altLang="en-US" sz="2400" dirty="0"/>
              <a:t>New Objective: Eliminate unaccompanied youth and young adult homelessness</a:t>
            </a:r>
          </a:p>
          <a:p>
            <a:pPr>
              <a:defRPr/>
            </a:pPr>
            <a:endParaRPr lang="en-US" altLang="en-US" sz="2400" dirty="0"/>
          </a:p>
          <a:p>
            <a:pPr lvl="1">
              <a:defRPr/>
            </a:pPr>
            <a:r>
              <a:rPr lang="en-US" altLang="en-US" sz="1800" dirty="0"/>
              <a:t>Support Communities 4 Functional Zero</a:t>
            </a:r>
          </a:p>
          <a:p>
            <a:pPr lvl="2">
              <a:defRPr/>
            </a:pPr>
            <a:r>
              <a:rPr lang="en-US" altLang="en-US" sz="1400" dirty="0"/>
              <a:t>County participation in work group</a:t>
            </a:r>
          </a:p>
          <a:p>
            <a:pPr lvl="2">
              <a:defRPr/>
            </a:pPr>
            <a:r>
              <a:rPr lang="en-US" altLang="en-US" sz="1400" dirty="0"/>
              <a:t>North Star Support</a:t>
            </a:r>
          </a:p>
          <a:p>
            <a:pPr lvl="1">
              <a:defRPr/>
            </a:pPr>
            <a:r>
              <a:rPr lang="en-US" altLang="en-US" sz="1800" dirty="0"/>
              <a:t>Improve by name list care coordination</a:t>
            </a:r>
          </a:p>
          <a:p>
            <a:pPr lvl="2">
              <a:defRPr/>
            </a:pPr>
            <a:r>
              <a:rPr lang="en-US" altLang="en-US" sz="1400" dirty="0"/>
              <a:t>Case conference </a:t>
            </a:r>
          </a:p>
          <a:p>
            <a:pPr lvl="2">
              <a:defRPr/>
            </a:pPr>
            <a:r>
              <a:rPr lang="en-US" altLang="en-US" sz="1400" dirty="0"/>
              <a:t>Increase partnerships with other youth serving programs &amp; homeless services </a:t>
            </a:r>
          </a:p>
          <a:p>
            <a:pPr lvl="1">
              <a:defRPr/>
            </a:pPr>
            <a:r>
              <a:rPr lang="en-US" altLang="en-US" sz="1800" dirty="0"/>
              <a:t>Expand Youth Services</a:t>
            </a:r>
          </a:p>
          <a:p>
            <a:pPr lvl="2">
              <a:defRPr/>
            </a:pPr>
            <a:r>
              <a:rPr lang="en-US" altLang="en-US" sz="1400" dirty="0"/>
              <a:t>Re-open NWYS</a:t>
            </a:r>
          </a:p>
          <a:p>
            <a:pPr lvl="2">
              <a:defRPr/>
            </a:pPr>
            <a:r>
              <a:rPr lang="en-US" altLang="en-US" sz="1400" dirty="0"/>
              <a:t>Oasis </a:t>
            </a:r>
          </a:p>
          <a:p>
            <a:pPr lvl="2">
              <a:defRPr/>
            </a:pPr>
            <a:r>
              <a:rPr lang="en-US" altLang="en-US" sz="1400" dirty="0"/>
              <a:t>Assign staff to support each youth</a:t>
            </a:r>
          </a:p>
          <a:p>
            <a:pPr lvl="2">
              <a:defRPr/>
            </a:pPr>
            <a:r>
              <a:rPr lang="en-US" altLang="en-US" sz="1400" dirty="0"/>
              <a:t>Resume street outreach</a:t>
            </a:r>
          </a:p>
          <a:p>
            <a:pPr lvl="2">
              <a:defRPr/>
            </a:pPr>
            <a:r>
              <a:rPr lang="en-US" altLang="en-US" sz="1400" dirty="0"/>
              <a:t>Expand drop-in center hours</a:t>
            </a:r>
          </a:p>
          <a:p>
            <a:pPr lvl="1">
              <a:defRPr/>
            </a:pPr>
            <a:r>
              <a:rPr lang="en-US" altLang="en-US" sz="1800" dirty="0"/>
              <a:t>Launch HOST Homes program</a:t>
            </a:r>
          </a:p>
          <a:p>
            <a:pPr lvl="1">
              <a:defRPr/>
            </a:pPr>
            <a:r>
              <a:rPr lang="en-US" altLang="en-US" sz="1800" dirty="0"/>
              <a:t>Increase prevention resources/ family stability resources</a:t>
            </a:r>
          </a:p>
          <a:p>
            <a:pPr lvl="1">
              <a:defRPr/>
            </a:pPr>
            <a:endParaRPr lang="en-US" altLang="en-US" sz="2000"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6" name="Straight Connector 5">
            <a:extLst>
              <a:ext uri="{FF2B5EF4-FFF2-40B4-BE49-F238E27FC236}">
                <a16:creationId xmlns:a16="http://schemas.microsoft.com/office/drawing/2014/main" id="{C4D3410C-FB40-E0D8-C035-C5977B586AFB}"/>
              </a:ext>
            </a:extLst>
          </p:cNvPr>
          <p:cNvCxnSpPr/>
          <p:nvPr/>
        </p:nvCxnSpPr>
        <p:spPr>
          <a:xfrm>
            <a:off x="228600" y="6629400"/>
            <a:ext cx="8915400" cy="0"/>
          </a:xfrm>
          <a:prstGeom prst="line">
            <a:avLst/>
          </a:prstGeom>
          <a:ln w="76200">
            <a:solidFill>
              <a:schemeClr val="tx2">
                <a:lumMod val="40000"/>
                <a:lumOff val="60000"/>
              </a:schemeClr>
            </a:solidFill>
          </a:ln>
        </p:spPr>
        <p:style>
          <a:lnRef idx="1">
            <a:schemeClr val="accent1"/>
          </a:lnRef>
          <a:fillRef idx="0">
            <a:schemeClr val="accent1"/>
          </a:fillRef>
          <a:effectRef idx="0">
            <a:schemeClr val="accent1"/>
          </a:effectRef>
          <a:fontRef idx="minor">
            <a:schemeClr val="tx1"/>
          </a:fontRef>
        </p:style>
      </p:cxnSp>
      <p:sp>
        <p:nvSpPr>
          <p:cNvPr id="4" name="Rectangle 3">
            <a:extLst>
              <a:ext uri="{FF2B5EF4-FFF2-40B4-BE49-F238E27FC236}">
                <a16:creationId xmlns:a16="http://schemas.microsoft.com/office/drawing/2014/main" id="{E5971051-210A-731B-7103-EBA9DDEC7A33}"/>
              </a:ext>
            </a:extLst>
          </p:cNvPr>
          <p:cNvSpPr/>
          <p:nvPr/>
        </p:nvSpPr>
        <p:spPr>
          <a:xfrm>
            <a:off x="152400" y="-76200"/>
            <a:ext cx="838200" cy="70104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pic>
        <p:nvPicPr>
          <p:cNvPr id="52228" name="Picture 4">
            <a:extLst>
              <a:ext uri="{FF2B5EF4-FFF2-40B4-BE49-F238E27FC236}">
                <a16:creationId xmlns:a16="http://schemas.microsoft.com/office/drawing/2014/main" id="{37B1156C-99AA-2DF5-4A07-8356D21BCAD7}"/>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0" y="5638800"/>
            <a:ext cx="11430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aphicFrame>
        <p:nvGraphicFramePr>
          <p:cNvPr id="7" name="Diagram 6">
            <a:extLst>
              <a:ext uri="{FF2B5EF4-FFF2-40B4-BE49-F238E27FC236}">
                <a16:creationId xmlns:a16="http://schemas.microsoft.com/office/drawing/2014/main" id="{B14B4038-DF29-A062-7D3F-A75769A8A8F9}"/>
              </a:ext>
            </a:extLst>
          </p:cNvPr>
          <p:cNvGraphicFramePr/>
          <p:nvPr/>
        </p:nvGraphicFramePr>
        <p:xfrm>
          <a:off x="990600" y="152416"/>
          <a:ext cx="8077200" cy="6324584"/>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6" name="Straight Connector 5">
            <a:extLst>
              <a:ext uri="{FF2B5EF4-FFF2-40B4-BE49-F238E27FC236}">
                <a16:creationId xmlns:a16="http://schemas.microsoft.com/office/drawing/2014/main" id="{925DC194-DE49-4B02-2D0F-699FA135A2AF}"/>
              </a:ext>
            </a:extLst>
          </p:cNvPr>
          <p:cNvCxnSpPr/>
          <p:nvPr/>
        </p:nvCxnSpPr>
        <p:spPr>
          <a:xfrm>
            <a:off x="228600" y="6629400"/>
            <a:ext cx="8915400" cy="0"/>
          </a:xfrm>
          <a:prstGeom prst="line">
            <a:avLst/>
          </a:prstGeom>
          <a:ln w="76200">
            <a:solidFill>
              <a:schemeClr val="tx2">
                <a:lumMod val="40000"/>
                <a:lumOff val="60000"/>
              </a:schemeClr>
            </a:solidFill>
          </a:ln>
        </p:spPr>
        <p:style>
          <a:lnRef idx="1">
            <a:schemeClr val="accent1"/>
          </a:lnRef>
          <a:fillRef idx="0">
            <a:schemeClr val="accent1"/>
          </a:fillRef>
          <a:effectRef idx="0">
            <a:schemeClr val="accent1"/>
          </a:effectRef>
          <a:fontRef idx="minor">
            <a:schemeClr val="tx1"/>
          </a:fontRef>
        </p:style>
      </p:cxnSp>
      <p:sp>
        <p:nvSpPr>
          <p:cNvPr id="54275" name="Title 1">
            <a:extLst>
              <a:ext uri="{FF2B5EF4-FFF2-40B4-BE49-F238E27FC236}">
                <a16:creationId xmlns:a16="http://schemas.microsoft.com/office/drawing/2014/main" id="{77D4B075-D053-ED28-D865-5CB730330937}"/>
              </a:ext>
            </a:extLst>
          </p:cNvPr>
          <p:cNvSpPr>
            <a:spLocks noGrp="1"/>
          </p:cNvSpPr>
          <p:nvPr>
            <p:ph type="title"/>
          </p:nvPr>
        </p:nvSpPr>
        <p:spPr>
          <a:xfrm>
            <a:off x="977900" y="152400"/>
            <a:ext cx="8229600" cy="1143000"/>
          </a:xfrm>
        </p:spPr>
        <p:txBody>
          <a:bodyPr/>
          <a:lstStyle/>
          <a:p>
            <a:pPr algn="l" eaLnBrk="1" hangingPunct="1"/>
            <a:r>
              <a:rPr lang="en-US" altLang="en-US" b="1"/>
              <a:t> Other Requirements </a:t>
            </a:r>
            <a:endParaRPr lang="en-US" altLang="en-US" b="1">
              <a:latin typeface="Franklin Gothic Medium" panose="020B0603020102020204" pitchFamily="34" charset="0"/>
            </a:endParaRPr>
          </a:p>
        </p:txBody>
      </p:sp>
      <p:sp>
        <p:nvSpPr>
          <p:cNvPr id="4" name="Rectangle 3">
            <a:extLst>
              <a:ext uri="{FF2B5EF4-FFF2-40B4-BE49-F238E27FC236}">
                <a16:creationId xmlns:a16="http://schemas.microsoft.com/office/drawing/2014/main" id="{D9D3127F-070E-BDE1-B55A-7BF6EB9A25B6}"/>
              </a:ext>
            </a:extLst>
          </p:cNvPr>
          <p:cNvSpPr/>
          <p:nvPr/>
        </p:nvSpPr>
        <p:spPr>
          <a:xfrm>
            <a:off x="152400" y="-76200"/>
            <a:ext cx="838200" cy="70104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pic>
        <p:nvPicPr>
          <p:cNvPr id="54277" name="Picture 4">
            <a:extLst>
              <a:ext uri="{FF2B5EF4-FFF2-40B4-BE49-F238E27FC236}">
                <a16:creationId xmlns:a16="http://schemas.microsoft.com/office/drawing/2014/main" id="{B6B2C647-FF34-229B-80D7-3E2899BCB7AB}"/>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0" y="5638800"/>
            <a:ext cx="11430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9462" name="Content Placeholder 1">
            <a:extLst>
              <a:ext uri="{FF2B5EF4-FFF2-40B4-BE49-F238E27FC236}">
                <a16:creationId xmlns:a16="http://schemas.microsoft.com/office/drawing/2014/main" id="{196BD884-4AF4-697C-35ED-C2BB15C8484B}"/>
              </a:ext>
            </a:extLst>
          </p:cNvPr>
          <p:cNvSpPr>
            <a:spLocks noGrp="1"/>
          </p:cNvSpPr>
          <p:nvPr>
            <p:ph idx="1"/>
          </p:nvPr>
        </p:nvSpPr>
        <p:spPr>
          <a:xfrm>
            <a:off x="1219200" y="685800"/>
            <a:ext cx="7467600" cy="6096000"/>
          </a:xfrm>
        </p:spPr>
        <p:txBody>
          <a:bodyPr/>
          <a:lstStyle/>
          <a:p>
            <a:pPr>
              <a:defRPr/>
            </a:pPr>
            <a:endParaRPr lang="en-US" altLang="en-US" dirty="0"/>
          </a:p>
          <a:p>
            <a:pPr marL="0" indent="0">
              <a:buFont typeface="Arial" panose="020B0604020202020204" pitchFamily="34" charset="0"/>
              <a:buNone/>
              <a:defRPr/>
            </a:pPr>
            <a:r>
              <a:rPr lang="en-US" altLang="en-US" sz="2400" dirty="0"/>
              <a:t>For Each Objective:</a:t>
            </a:r>
          </a:p>
          <a:p>
            <a:pPr>
              <a:defRPr/>
            </a:pPr>
            <a:r>
              <a:rPr lang="en-US" altLang="en-US" sz="2400" dirty="0"/>
              <a:t>Strategies or Actions to meet the Objective</a:t>
            </a:r>
          </a:p>
          <a:p>
            <a:pPr>
              <a:defRPr/>
            </a:pPr>
            <a:r>
              <a:rPr lang="en-US" altLang="en-US" sz="2400" dirty="0"/>
              <a:t>Timelines for Completion	</a:t>
            </a:r>
          </a:p>
          <a:p>
            <a:pPr>
              <a:defRPr/>
            </a:pPr>
            <a:r>
              <a:rPr lang="en-US" altLang="en-US" sz="2400" dirty="0"/>
              <a:t>Measures of Success/Performance</a:t>
            </a:r>
          </a:p>
          <a:p>
            <a:pPr>
              <a:defRPr/>
            </a:pPr>
            <a:r>
              <a:rPr lang="en-US" altLang="en-US" sz="2400" dirty="0"/>
              <a:t>Estimates of Current Service Levels and funding available for homeless housing assistance and Capital Projects</a:t>
            </a:r>
          </a:p>
          <a:p>
            <a:pPr>
              <a:defRPr/>
            </a:pPr>
            <a:r>
              <a:rPr lang="en-US" altLang="en-US" sz="2400" dirty="0"/>
              <a:t>Plan must include prioritization criteria for homeless housing capital projects:</a:t>
            </a:r>
          </a:p>
          <a:p>
            <a:pPr lvl="1">
              <a:lnSpc>
                <a:spcPts val="2400"/>
              </a:lnSpc>
              <a:spcBef>
                <a:spcPts val="0"/>
              </a:spcBef>
              <a:defRPr/>
            </a:pPr>
            <a:r>
              <a:rPr lang="en-US" altLang="en-US" sz="1800" dirty="0"/>
              <a:t>Must include guiding principles for all projects (ex. consistency with zoning, comp plans)</a:t>
            </a:r>
          </a:p>
          <a:p>
            <a:pPr lvl="1">
              <a:lnSpc>
                <a:spcPts val="2400"/>
              </a:lnSpc>
              <a:spcBef>
                <a:spcPts val="0"/>
              </a:spcBef>
              <a:defRPr/>
            </a:pPr>
            <a:r>
              <a:rPr lang="en-US" altLang="en-US" sz="1800" dirty="0"/>
              <a:t>Must include criteria and procedure to evaluate prospective homeless housing capital projects</a:t>
            </a:r>
            <a:r>
              <a:rPr lang="en-US" altLang="en-US" sz="2000" dirty="0"/>
              <a:t>. </a:t>
            </a:r>
            <a:r>
              <a:rPr lang="en-US" altLang="en-US" sz="3600" dirty="0"/>
              <a:t>	</a:t>
            </a:r>
          </a:p>
          <a:p>
            <a:pPr>
              <a:defRPr/>
            </a:pPr>
            <a:endParaRPr lang="en-US" altLang="en-US" sz="2400"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6" name="Straight Connector 5">
            <a:extLst>
              <a:ext uri="{FF2B5EF4-FFF2-40B4-BE49-F238E27FC236}">
                <a16:creationId xmlns:a16="http://schemas.microsoft.com/office/drawing/2014/main" id="{F856B404-71ED-C424-0BE2-E95302E40251}"/>
              </a:ext>
            </a:extLst>
          </p:cNvPr>
          <p:cNvCxnSpPr/>
          <p:nvPr/>
        </p:nvCxnSpPr>
        <p:spPr>
          <a:xfrm>
            <a:off x="228600" y="6629400"/>
            <a:ext cx="8915400" cy="0"/>
          </a:xfrm>
          <a:prstGeom prst="line">
            <a:avLst/>
          </a:prstGeom>
          <a:ln w="76200">
            <a:solidFill>
              <a:schemeClr val="tx2">
                <a:lumMod val="40000"/>
                <a:lumOff val="60000"/>
              </a:schemeClr>
            </a:solidFill>
          </a:ln>
        </p:spPr>
        <p:style>
          <a:lnRef idx="1">
            <a:schemeClr val="accent1"/>
          </a:lnRef>
          <a:fillRef idx="0">
            <a:schemeClr val="accent1"/>
          </a:fillRef>
          <a:effectRef idx="0">
            <a:schemeClr val="accent1"/>
          </a:effectRef>
          <a:fontRef idx="minor">
            <a:schemeClr val="tx1"/>
          </a:fontRef>
        </p:style>
      </p:cxnSp>
      <p:sp>
        <p:nvSpPr>
          <p:cNvPr id="56323" name="Title 1">
            <a:extLst>
              <a:ext uri="{FF2B5EF4-FFF2-40B4-BE49-F238E27FC236}">
                <a16:creationId xmlns:a16="http://schemas.microsoft.com/office/drawing/2014/main" id="{CB163485-B0AE-957C-6CA4-95207D4202D6}"/>
              </a:ext>
            </a:extLst>
          </p:cNvPr>
          <p:cNvSpPr>
            <a:spLocks noGrp="1"/>
          </p:cNvSpPr>
          <p:nvPr>
            <p:ph type="title"/>
          </p:nvPr>
        </p:nvSpPr>
        <p:spPr>
          <a:xfrm>
            <a:off x="977900" y="152400"/>
            <a:ext cx="8229600" cy="1143000"/>
          </a:xfrm>
        </p:spPr>
        <p:txBody>
          <a:bodyPr/>
          <a:lstStyle/>
          <a:p>
            <a:pPr algn="l" eaLnBrk="1" hangingPunct="1"/>
            <a:r>
              <a:rPr lang="en-US" altLang="en-US" b="1"/>
              <a:t> Potential Actions and Strategies</a:t>
            </a:r>
            <a:endParaRPr lang="en-US" altLang="en-US" b="1">
              <a:latin typeface="Franklin Gothic Medium" panose="020B0603020102020204" pitchFamily="34" charset="0"/>
            </a:endParaRPr>
          </a:p>
        </p:txBody>
      </p:sp>
      <p:sp>
        <p:nvSpPr>
          <p:cNvPr id="4" name="Rectangle 3">
            <a:extLst>
              <a:ext uri="{FF2B5EF4-FFF2-40B4-BE49-F238E27FC236}">
                <a16:creationId xmlns:a16="http://schemas.microsoft.com/office/drawing/2014/main" id="{E01A2A3A-0011-755D-6C4E-2B59BAA2DE4C}"/>
              </a:ext>
            </a:extLst>
          </p:cNvPr>
          <p:cNvSpPr/>
          <p:nvPr/>
        </p:nvSpPr>
        <p:spPr>
          <a:xfrm>
            <a:off x="152400" y="-76200"/>
            <a:ext cx="838200" cy="70104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pic>
        <p:nvPicPr>
          <p:cNvPr id="56325" name="Picture 4">
            <a:extLst>
              <a:ext uri="{FF2B5EF4-FFF2-40B4-BE49-F238E27FC236}">
                <a16:creationId xmlns:a16="http://schemas.microsoft.com/office/drawing/2014/main" id="{347D5B36-6211-CB2D-7AFE-4F30DDE852CE}"/>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0" y="5638800"/>
            <a:ext cx="11430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1750" name="Content Placeholder 1">
            <a:extLst>
              <a:ext uri="{FF2B5EF4-FFF2-40B4-BE49-F238E27FC236}">
                <a16:creationId xmlns:a16="http://schemas.microsoft.com/office/drawing/2014/main" id="{0EE0BD2B-AB91-03F0-959D-331335BFE08F}"/>
              </a:ext>
            </a:extLst>
          </p:cNvPr>
          <p:cNvSpPr>
            <a:spLocks noGrp="1"/>
          </p:cNvSpPr>
          <p:nvPr>
            <p:ph idx="1"/>
          </p:nvPr>
        </p:nvSpPr>
        <p:spPr>
          <a:xfrm>
            <a:off x="1219200" y="685800"/>
            <a:ext cx="7620000" cy="6096000"/>
          </a:xfrm>
        </p:spPr>
        <p:txBody>
          <a:bodyPr/>
          <a:lstStyle/>
          <a:p>
            <a:pPr>
              <a:defRPr/>
            </a:pPr>
            <a:endParaRPr lang="en-US" altLang="en-US" dirty="0"/>
          </a:p>
          <a:p>
            <a:pPr marL="857250" lvl="1" indent="-457200">
              <a:buFont typeface="Calibri" panose="020F0502020204030204" pitchFamily="34" charset="0"/>
              <a:buAutoNum type="arabicPeriod"/>
              <a:defRPr/>
            </a:pPr>
            <a:r>
              <a:rPr lang="en-US" altLang="en-US" sz="1800" dirty="0"/>
              <a:t>Promote an equitable, accountable and transparent homeless crisis response system </a:t>
            </a:r>
          </a:p>
          <a:p>
            <a:pPr marL="1257300" lvl="2" indent="-457200">
              <a:defRPr/>
            </a:pPr>
            <a:r>
              <a:rPr lang="en-US" altLang="en-US" sz="1100" dirty="0"/>
              <a:t>Increase # of enrollments and access points</a:t>
            </a:r>
          </a:p>
          <a:p>
            <a:pPr marL="1257300" lvl="2" indent="-457200">
              <a:defRPr/>
            </a:pPr>
            <a:r>
              <a:rPr lang="en-US" altLang="en-US" sz="1100" dirty="0"/>
              <a:t>Improve youth drop-</a:t>
            </a:r>
            <a:r>
              <a:rPr lang="en-US" altLang="en-US" sz="1100" dirty="0" err="1"/>
              <a:t>insites</a:t>
            </a:r>
            <a:endParaRPr lang="en-US" altLang="en-US" sz="1800" dirty="0"/>
          </a:p>
          <a:p>
            <a:pPr marL="857250" lvl="1" indent="-457200">
              <a:buFont typeface="Calibri" panose="020F0502020204030204" pitchFamily="34" charset="0"/>
              <a:buAutoNum type="arabicPeriod"/>
              <a:defRPr/>
            </a:pPr>
            <a:r>
              <a:rPr lang="en-US" altLang="en-US" sz="1800" dirty="0"/>
              <a:t>Strengthen the homeless service provider workforce</a:t>
            </a:r>
          </a:p>
          <a:p>
            <a:pPr marL="1257300" lvl="2" indent="-457200">
              <a:defRPr/>
            </a:pPr>
            <a:r>
              <a:rPr lang="en-US" altLang="en-US" sz="1100" dirty="0"/>
              <a:t>Increase wages, retention bonus</a:t>
            </a:r>
          </a:p>
          <a:p>
            <a:pPr marL="1257300" lvl="2" indent="-457200">
              <a:defRPr/>
            </a:pPr>
            <a:r>
              <a:rPr lang="en-US" altLang="en-US" sz="1100" dirty="0"/>
              <a:t>Trainings and workshops, networking opportunities </a:t>
            </a:r>
            <a:endParaRPr lang="en-US" altLang="en-US" sz="1800" dirty="0"/>
          </a:p>
          <a:p>
            <a:pPr marL="857250" lvl="1" indent="-457200">
              <a:buFont typeface="Calibri" panose="020F0502020204030204" pitchFamily="34" charset="0"/>
              <a:buAutoNum type="arabicPeriod"/>
              <a:defRPr/>
            </a:pPr>
            <a:r>
              <a:rPr lang="en-US" altLang="en-US" sz="1800" dirty="0"/>
              <a:t>Prevent episodes of homelessness whenever possible</a:t>
            </a:r>
          </a:p>
          <a:p>
            <a:pPr marL="1257300" lvl="2" indent="-457200">
              <a:defRPr/>
            </a:pPr>
            <a:r>
              <a:rPr lang="en-US" altLang="en-US" sz="1100" dirty="0"/>
              <a:t>Expand prevention resources, diversion, HDPF, legal aid</a:t>
            </a:r>
          </a:p>
          <a:p>
            <a:pPr marL="1257300" lvl="2" indent="-457200">
              <a:defRPr/>
            </a:pPr>
            <a:r>
              <a:rPr lang="en-US" altLang="en-US" sz="1100" dirty="0"/>
              <a:t>Case conference at risk households</a:t>
            </a:r>
          </a:p>
          <a:p>
            <a:pPr marL="1257300" lvl="2" indent="-457200">
              <a:defRPr/>
            </a:pPr>
            <a:r>
              <a:rPr lang="en-US" altLang="en-US" sz="1100" dirty="0"/>
              <a:t>Tenant education, culturally based educational outreach</a:t>
            </a:r>
          </a:p>
          <a:p>
            <a:pPr marL="857250" lvl="1" indent="-457200">
              <a:buFont typeface="Calibri" panose="020F0502020204030204" pitchFamily="34" charset="0"/>
              <a:buAutoNum type="arabicPeriod"/>
              <a:defRPr/>
            </a:pPr>
            <a:r>
              <a:rPr lang="en-US" altLang="en-US" sz="1800" dirty="0"/>
              <a:t>Prioritize assistance based on the greatest barriers to housing stability and the greatest risk of harm</a:t>
            </a:r>
          </a:p>
          <a:p>
            <a:pPr marL="1257300" lvl="2" indent="-457200">
              <a:defRPr/>
            </a:pPr>
            <a:r>
              <a:rPr lang="en-US" altLang="en-US" sz="1100" dirty="0"/>
              <a:t>Increase Case Conferencing model </a:t>
            </a:r>
          </a:p>
          <a:p>
            <a:pPr marL="1257300" lvl="2" indent="-457200">
              <a:defRPr/>
            </a:pPr>
            <a:r>
              <a:rPr lang="en-US" altLang="en-US" sz="1100" dirty="0"/>
              <a:t>Trainings</a:t>
            </a:r>
          </a:p>
          <a:p>
            <a:pPr marL="1257300" lvl="2" indent="-457200">
              <a:defRPr/>
            </a:pPr>
            <a:r>
              <a:rPr lang="en-US" altLang="en-US" sz="1100" dirty="0"/>
              <a:t>STAR Center</a:t>
            </a:r>
          </a:p>
          <a:p>
            <a:pPr marL="1257300" lvl="2" indent="-457200">
              <a:defRPr/>
            </a:pPr>
            <a:r>
              <a:rPr lang="en-US" altLang="en-US" sz="1100" dirty="0"/>
              <a:t>Julota</a:t>
            </a:r>
          </a:p>
          <a:p>
            <a:pPr marL="857250" lvl="1" indent="-457200">
              <a:buFont typeface="Calibri" panose="020F0502020204030204" pitchFamily="34" charset="0"/>
              <a:buAutoNum type="arabicPeriod"/>
              <a:defRPr/>
            </a:pPr>
            <a:r>
              <a:rPr lang="en-US" altLang="en-US" sz="1800" dirty="0"/>
              <a:t>House everyone in a stable setting that meets their needs</a:t>
            </a:r>
            <a:endParaRPr lang="en-US" altLang="en-US" sz="3200" dirty="0"/>
          </a:p>
          <a:p>
            <a:pPr marL="1257300" lvl="2" indent="-457200">
              <a:defRPr/>
            </a:pPr>
            <a:r>
              <a:rPr lang="en-US" altLang="en-US" sz="1100" dirty="0"/>
              <a:t>Expand housing options: middle housing, STEP</a:t>
            </a:r>
          </a:p>
          <a:p>
            <a:pPr marL="1257300" lvl="2" indent="-457200">
              <a:defRPr/>
            </a:pPr>
            <a:r>
              <a:rPr lang="en-US" altLang="en-US" sz="1100" dirty="0"/>
              <a:t>Support development projects: tiny homes, faith based, cottage communities, </a:t>
            </a:r>
            <a:r>
              <a:rPr lang="en-US" altLang="en-US" sz="1100" dirty="0" err="1"/>
              <a:t>kulshan</a:t>
            </a:r>
            <a:r>
              <a:rPr lang="en-US" altLang="en-US" sz="1100" dirty="0"/>
              <a:t>, VOA North</a:t>
            </a:r>
          </a:p>
          <a:p>
            <a:pPr marL="1257300" lvl="2" indent="-457200">
              <a:defRPr/>
            </a:pPr>
            <a:r>
              <a:rPr lang="en-US" altLang="en-US" sz="1100" dirty="0"/>
              <a:t>Prioritize funds for development of affordable housing projects</a:t>
            </a:r>
          </a:p>
          <a:p>
            <a:pPr marL="1257300" lvl="2" indent="-457200">
              <a:defRPr/>
            </a:pPr>
            <a:r>
              <a:rPr lang="en-US" altLang="en-US" sz="1100" dirty="0"/>
              <a:t>Add affordable senior housing in Mount Vernon</a:t>
            </a:r>
          </a:p>
          <a:p>
            <a:pPr marL="800100" lvl="2" indent="0">
              <a:buFont typeface="Arial" panose="020B0604020202020204" pitchFamily="34" charset="0"/>
              <a:buNone/>
              <a:defRPr/>
            </a:pPr>
            <a:endParaRPr lang="en-US" altLang="en-US" sz="1100" dirty="0"/>
          </a:p>
          <a:p>
            <a:pPr>
              <a:defRPr/>
            </a:pPr>
            <a:endParaRPr lang="en-US" altLang="en-US" sz="24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6" name="Straight Connector 5">
            <a:extLst>
              <a:ext uri="{FF2B5EF4-FFF2-40B4-BE49-F238E27FC236}">
                <a16:creationId xmlns:a16="http://schemas.microsoft.com/office/drawing/2014/main" id="{BC32CDD9-836E-AB88-C696-DC44FC9D0112}"/>
              </a:ext>
            </a:extLst>
          </p:cNvPr>
          <p:cNvCxnSpPr/>
          <p:nvPr/>
        </p:nvCxnSpPr>
        <p:spPr>
          <a:xfrm>
            <a:off x="228600" y="6629400"/>
            <a:ext cx="8915400" cy="0"/>
          </a:xfrm>
          <a:prstGeom prst="line">
            <a:avLst/>
          </a:prstGeom>
          <a:ln w="76200">
            <a:solidFill>
              <a:schemeClr val="tx2">
                <a:lumMod val="40000"/>
                <a:lumOff val="60000"/>
              </a:schemeClr>
            </a:solidFill>
          </a:ln>
        </p:spPr>
        <p:style>
          <a:lnRef idx="1">
            <a:schemeClr val="accent1"/>
          </a:lnRef>
          <a:fillRef idx="0">
            <a:schemeClr val="accent1"/>
          </a:fillRef>
          <a:effectRef idx="0">
            <a:schemeClr val="accent1"/>
          </a:effectRef>
          <a:fontRef idx="minor">
            <a:schemeClr val="tx1"/>
          </a:fontRef>
        </p:style>
      </p:cxnSp>
      <p:sp>
        <p:nvSpPr>
          <p:cNvPr id="8195" name="Title 1">
            <a:extLst>
              <a:ext uri="{FF2B5EF4-FFF2-40B4-BE49-F238E27FC236}">
                <a16:creationId xmlns:a16="http://schemas.microsoft.com/office/drawing/2014/main" id="{16E7757B-C69D-2169-5336-8CCA354393BA}"/>
              </a:ext>
            </a:extLst>
          </p:cNvPr>
          <p:cNvSpPr>
            <a:spLocks noGrp="1"/>
          </p:cNvSpPr>
          <p:nvPr>
            <p:ph type="title"/>
          </p:nvPr>
        </p:nvSpPr>
        <p:spPr>
          <a:xfrm>
            <a:off x="990600" y="152400"/>
            <a:ext cx="8305800" cy="1143000"/>
          </a:xfrm>
        </p:spPr>
        <p:txBody>
          <a:bodyPr/>
          <a:lstStyle/>
          <a:p>
            <a:pPr algn="l" eaLnBrk="1" hangingPunct="1"/>
            <a:r>
              <a:rPr lang="en-US" altLang="en-US">
                <a:latin typeface="Franklin Gothic Medium" panose="020B0603020102020204" pitchFamily="34" charset="0"/>
              </a:rPr>
              <a:t>Homeless Housing Task Force</a:t>
            </a:r>
          </a:p>
        </p:txBody>
      </p:sp>
      <p:sp>
        <p:nvSpPr>
          <p:cNvPr id="4" name="Rectangle 3">
            <a:extLst>
              <a:ext uri="{FF2B5EF4-FFF2-40B4-BE49-F238E27FC236}">
                <a16:creationId xmlns:a16="http://schemas.microsoft.com/office/drawing/2014/main" id="{3BE91595-C302-4880-BBF3-E566C2A40AB0}"/>
              </a:ext>
            </a:extLst>
          </p:cNvPr>
          <p:cNvSpPr/>
          <p:nvPr/>
        </p:nvSpPr>
        <p:spPr>
          <a:xfrm>
            <a:off x="152400" y="-76200"/>
            <a:ext cx="838200" cy="70104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pic>
        <p:nvPicPr>
          <p:cNvPr id="8197" name="Picture 4">
            <a:extLst>
              <a:ext uri="{FF2B5EF4-FFF2-40B4-BE49-F238E27FC236}">
                <a16:creationId xmlns:a16="http://schemas.microsoft.com/office/drawing/2014/main" id="{3E6B3C9D-C20F-00FD-9C68-1E8731FBF703}"/>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0" y="5638800"/>
            <a:ext cx="11430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294" name="Content Placeholder 1">
            <a:extLst>
              <a:ext uri="{FF2B5EF4-FFF2-40B4-BE49-F238E27FC236}">
                <a16:creationId xmlns:a16="http://schemas.microsoft.com/office/drawing/2014/main" id="{6B250A97-07B6-D972-61D1-914D55126F4F}"/>
              </a:ext>
            </a:extLst>
          </p:cNvPr>
          <p:cNvSpPr>
            <a:spLocks noGrp="1"/>
          </p:cNvSpPr>
          <p:nvPr>
            <p:ph idx="1"/>
          </p:nvPr>
        </p:nvSpPr>
        <p:spPr>
          <a:xfrm>
            <a:off x="990600" y="1524000"/>
            <a:ext cx="4267200" cy="4449763"/>
          </a:xfrm>
        </p:spPr>
        <p:txBody>
          <a:bodyPr/>
          <a:lstStyle/>
          <a:p>
            <a:pPr>
              <a:spcBef>
                <a:spcPct val="0"/>
              </a:spcBef>
              <a:defRPr/>
            </a:pPr>
            <a:r>
              <a:rPr lang="en-US" altLang="en-US" sz="1400" dirty="0"/>
              <a:t>Ariell Wright, Catholic Community Services</a:t>
            </a:r>
          </a:p>
          <a:p>
            <a:pPr>
              <a:spcBef>
                <a:spcPct val="0"/>
              </a:spcBef>
              <a:defRPr/>
            </a:pPr>
            <a:r>
              <a:rPr lang="en-US" altLang="en-US" sz="1400" dirty="0"/>
              <a:t>Brad Johnson, City of Burlington</a:t>
            </a:r>
          </a:p>
          <a:p>
            <a:pPr>
              <a:spcBef>
                <a:spcPct val="0"/>
              </a:spcBef>
              <a:defRPr/>
            </a:pPr>
            <a:r>
              <a:rPr lang="en-US" altLang="en-US" sz="1400" dirty="0"/>
              <a:t>Charlie Bush, City of Sedro Woolley</a:t>
            </a:r>
          </a:p>
          <a:p>
            <a:pPr>
              <a:spcBef>
                <a:spcPct val="0"/>
              </a:spcBef>
              <a:defRPr/>
            </a:pPr>
            <a:r>
              <a:rPr lang="en-US" altLang="en-US" sz="1400" dirty="0"/>
              <a:t>Dustin Johnson, Anacortes Family Center</a:t>
            </a:r>
          </a:p>
          <a:p>
            <a:pPr>
              <a:spcBef>
                <a:spcPct val="0"/>
              </a:spcBef>
              <a:defRPr/>
            </a:pPr>
            <a:r>
              <a:rPr lang="en-US" altLang="en-US" sz="1400" dirty="0"/>
              <a:t>Genevieve Ward, Mount Baker Presbyterian Church</a:t>
            </a:r>
          </a:p>
          <a:p>
            <a:pPr>
              <a:spcBef>
                <a:spcPct val="0"/>
              </a:spcBef>
              <a:defRPr/>
            </a:pPr>
            <a:r>
              <a:rPr lang="en-US" altLang="en-US" sz="1400" dirty="0"/>
              <a:t>Heidi Roy, Skagit County Domestic Violence and Sexual Assault Services</a:t>
            </a:r>
          </a:p>
          <a:p>
            <a:pPr>
              <a:spcBef>
                <a:spcPct val="0"/>
              </a:spcBef>
              <a:defRPr/>
            </a:pPr>
            <a:r>
              <a:rPr lang="en-US" altLang="en-US" sz="1400" dirty="0"/>
              <a:t>Jonathan Kline, Skagit Friendship House</a:t>
            </a:r>
          </a:p>
          <a:p>
            <a:pPr>
              <a:spcBef>
                <a:spcPct val="0"/>
              </a:spcBef>
              <a:defRPr/>
            </a:pPr>
            <a:r>
              <a:rPr lang="en-US" altLang="en-US" sz="1400" dirty="0"/>
              <a:t>John Coleman, City of Anacortes</a:t>
            </a:r>
          </a:p>
          <a:p>
            <a:pPr>
              <a:spcBef>
                <a:spcPct val="0"/>
              </a:spcBef>
              <a:defRPr/>
            </a:pPr>
            <a:r>
              <a:rPr lang="en-US" altLang="en-US" sz="1400" dirty="0"/>
              <a:t>Jose Ortiz, Catholic Community Services</a:t>
            </a:r>
          </a:p>
          <a:p>
            <a:pPr>
              <a:spcBef>
                <a:spcPct val="0"/>
              </a:spcBef>
              <a:defRPr/>
            </a:pPr>
            <a:r>
              <a:rPr lang="en-US" altLang="en-US" sz="1400" dirty="0"/>
              <a:t>Kat Lohman, Skagit Valley YMCA</a:t>
            </a:r>
          </a:p>
          <a:p>
            <a:pPr>
              <a:spcBef>
                <a:spcPct val="0"/>
              </a:spcBef>
              <a:defRPr/>
            </a:pPr>
            <a:endParaRPr lang="en-US" altLang="en-US" sz="1400" dirty="0"/>
          </a:p>
          <a:p>
            <a:pPr marL="0" indent="0">
              <a:spcBef>
                <a:spcPct val="0"/>
              </a:spcBef>
              <a:buFont typeface="Arial" panose="020B0604020202020204" pitchFamily="34" charset="0"/>
              <a:buNone/>
              <a:defRPr/>
            </a:pPr>
            <a:br>
              <a:rPr lang="en-US" altLang="en-US" sz="1400" dirty="0"/>
            </a:br>
            <a:endParaRPr lang="en-US" altLang="en-US" sz="1400" dirty="0"/>
          </a:p>
        </p:txBody>
      </p:sp>
      <p:sp>
        <p:nvSpPr>
          <p:cNvPr id="8199" name="TextBox 1">
            <a:extLst>
              <a:ext uri="{FF2B5EF4-FFF2-40B4-BE49-F238E27FC236}">
                <a16:creationId xmlns:a16="http://schemas.microsoft.com/office/drawing/2014/main" id="{2358BF0D-B0BF-4FF6-AE83-244D6710EBBE}"/>
              </a:ext>
            </a:extLst>
          </p:cNvPr>
          <p:cNvSpPr txBox="1">
            <a:spLocks noChangeArrowheads="1"/>
          </p:cNvSpPr>
          <p:nvPr/>
        </p:nvSpPr>
        <p:spPr bwMode="auto">
          <a:xfrm>
            <a:off x="5181600" y="1524000"/>
            <a:ext cx="3962400" cy="2462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285750" indent="-285750">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pPr>
            <a:r>
              <a:rPr lang="en-US" altLang="en-US" sz="1400"/>
              <a:t>Kaylynne Nyberg, Volunteers of America</a:t>
            </a:r>
            <a:endParaRPr lang="en-US" altLang="en-US" sz="1400" i="1"/>
          </a:p>
          <a:p>
            <a:pPr>
              <a:spcBef>
                <a:spcPct val="0"/>
              </a:spcBef>
            </a:pPr>
            <a:r>
              <a:rPr lang="en-US" altLang="en-US" sz="1400"/>
              <a:t>Leon John, Didgwalic Wellness Center</a:t>
            </a:r>
          </a:p>
          <a:p>
            <a:pPr>
              <a:spcBef>
                <a:spcPct val="0"/>
              </a:spcBef>
            </a:pPr>
            <a:r>
              <a:rPr lang="en-US" altLang="en-US" sz="1400"/>
              <a:t>Mary Meyer, Mount Baker Presbyterian Church</a:t>
            </a:r>
          </a:p>
          <a:p>
            <a:pPr>
              <a:spcBef>
                <a:spcPct val="0"/>
              </a:spcBef>
            </a:pPr>
            <a:r>
              <a:rPr lang="en-US" altLang="en-US" sz="1400"/>
              <a:t>Melanie Corey, Housing Authority of Skagit County</a:t>
            </a:r>
          </a:p>
          <a:p>
            <a:pPr>
              <a:spcBef>
                <a:spcPct val="0"/>
              </a:spcBef>
            </a:pPr>
            <a:r>
              <a:rPr lang="en-US" altLang="en-US" sz="1400"/>
              <a:t>Sarah Vogt, Welcome Home Skagit</a:t>
            </a:r>
          </a:p>
          <a:p>
            <a:pPr>
              <a:spcBef>
                <a:spcPct val="0"/>
              </a:spcBef>
            </a:pPr>
            <a:r>
              <a:rPr lang="en-US" altLang="en-US" sz="1400"/>
              <a:t>Steve Sexton, City of Mount Vernon</a:t>
            </a:r>
          </a:p>
          <a:p>
            <a:pPr>
              <a:spcBef>
                <a:spcPct val="0"/>
              </a:spcBef>
            </a:pPr>
            <a:r>
              <a:rPr lang="en-US" altLang="en-US" sz="1400"/>
              <a:t>Linda Crothers, North Sound Behavioral Health Administrative Services Organization </a:t>
            </a:r>
          </a:p>
          <a:p>
            <a:pPr>
              <a:spcBef>
                <a:spcPct val="0"/>
              </a:spcBef>
            </a:pPr>
            <a:r>
              <a:rPr lang="en-US" altLang="en-US" sz="1400"/>
              <a:t>Sandi Phinney, Community Action of Skagit County</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6" name="Straight Connector 5">
            <a:extLst>
              <a:ext uri="{FF2B5EF4-FFF2-40B4-BE49-F238E27FC236}">
                <a16:creationId xmlns:a16="http://schemas.microsoft.com/office/drawing/2014/main" id="{A1615434-8046-5334-58DC-4235C9997F88}"/>
              </a:ext>
            </a:extLst>
          </p:cNvPr>
          <p:cNvCxnSpPr/>
          <p:nvPr/>
        </p:nvCxnSpPr>
        <p:spPr>
          <a:xfrm>
            <a:off x="228600" y="6629400"/>
            <a:ext cx="8915400" cy="0"/>
          </a:xfrm>
          <a:prstGeom prst="line">
            <a:avLst/>
          </a:prstGeom>
          <a:ln w="76200">
            <a:solidFill>
              <a:schemeClr val="tx2">
                <a:lumMod val="40000"/>
                <a:lumOff val="60000"/>
              </a:schemeClr>
            </a:solidFill>
          </a:ln>
        </p:spPr>
        <p:style>
          <a:lnRef idx="1">
            <a:schemeClr val="accent1"/>
          </a:lnRef>
          <a:fillRef idx="0">
            <a:schemeClr val="accent1"/>
          </a:fillRef>
          <a:effectRef idx="0">
            <a:schemeClr val="accent1"/>
          </a:effectRef>
          <a:fontRef idx="minor">
            <a:schemeClr val="tx1"/>
          </a:fontRef>
        </p:style>
      </p:cxnSp>
      <p:sp>
        <p:nvSpPr>
          <p:cNvPr id="10243" name="Title 1">
            <a:extLst>
              <a:ext uri="{FF2B5EF4-FFF2-40B4-BE49-F238E27FC236}">
                <a16:creationId xmlns:a16="http://schemas.microsoft.com/office/drawing/2014/main" id="{84808F04-AF08-C93D-CDD2-AC6A2DB6E23D}"/>
              </a:ext>
            </a:extLst>
          </p:cNvPr>
          <p:cNvSpPr>
            <a:spLocks noGrp="1"/>
          </p:cNvSpPr>
          <p:nvPr>
            <p:ph type="title"/>
          </p:nvPr>
        </p:nvSpPr>
        <p:spPr>
          <a:xfrm>
            <a:off x="1219200" y="990600"/>
            <a:ext cx="7924800" cy="1143000"/>
          </a:xfrm>
        </p:spPr>
        <p:txBody>
          <a:bodyPr/>
          <a:lstStyle/>
          <a:p>
            <a:pPr algn="l" eaLnBrk="1" hangingPunct="1"/>
            <a:r>
              <a:rPr lang="en-US" altLang="en-US">
                <a:latin typeface="Franklin Gothic Medium" panose="020B0603020102020204" pitchFamily="34" charset="0"/>
              </a:rPr>
              <a:t>Purpose of Plan</a:t>
            </a:r>
            <a:br>
              <a:rPr lang="en-US" altLang="en-US">
                <a:latin typeface="Franklin Gothic Medium" panose="020B0603020102020204" pitchFamily="34" charset="0"/>
              </a:rPr>
            </a:br>
            <a:r>
              <a:rPr lang="en-US" altLang="en-US" sz="2400" i="1"/>
              <a:t>Provides goals, strategies, activities, performance measures and timelines to eliminate homelessness within the entire county.</a:t>
            </a:r>
            <a:br>
              <a:rPr lang="en-US" altLang="en-US" sz="2400"/>
            </a:br>
            <a:endParaRPr lang="en-US" altLang="en-US" sz="2400">
              <a:latin typeface="Franklin Gothic Medium" panose="020B0603020102020204" pitchFamily="34" charset="0"/>
            </a:endParaRPr>
          </a:p>
        </p:txBody>
      </p:sp>
      <p:sp>
        <p:nvSpPr>
          <p:cNvPr id="4" name="Rectangle 3">
            <a:extLst>
              <a:ext uri="{FF2B5EF4-FFF2-40B4-BE49-F238E27FC236}">
                <a16:creationId xmlns:a16="http://schemas.microsoft.com/office/drawing/2014/main" id="{3ED6594A-E71D-0FE9-5343-765C9EA27C30}"/>
              </a:ext>
            </a:extLst>
          </p:cNvPr>
          <p:cNvSpPr/>
          <p:nvPr/>
        </p:nvSpPr>
        <p:spPr>
          <a:xfrm>
            <a:off x="152400" y="-76200"/>
            <a:ext cx="838200" cy="70104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pic>
        <p:nvPicPr>
          <p:cNvPr id="10245" name="Picture 4">
            <a:extLst>
              <a:ext uri="{FF2B5EF4-FFF2-40B4-BE49-F238E27FC236}">
                <a16:creationId xmlns:a16="http://schemas.microsoft.com/office/drawing/2014/main" id="{865C178F-3478-2E26-B44F-ACF19CD1AA29}"/>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0" y="5638800"/>
            <a:ext cx="11430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8678" name="Content Placeholder 1">
            <a:extLst>
              <a:ext uri="{FF2B5EF4-FFF2-40B4-BE49-F238E27FC236}">
                <a16:creationId xmlns:a16="http://schemas.microsoft.com/office/drawing/2014/main" id="{770A079A-D7C3-FDE3-3C86-8C6E9E5EC3C2}"/>
              </a:ext>
            </a:extLst>
          </p:cNvPr>
          <p:cNvSpPr>
            <a:spLocks noGrp="1"/>
          </p:cNvSpPr>
          <p:nvPr>
            <p:ph idx="1"/>
          </p:nvPr>
        </p:nvSpPr>
        <p:spPr>
          <a:xfrm>
            <a:off x="1371600" y="1981200"/>
            <a:ext cx="7620000" cy="3352800"/>
          </a:xfrm>
        </p:spPr>
        <p:txBody>
          <a:bodyPr/>
          <a:lstStyle/>
          <a:p>
            <a:pPr marL="0" indent="0">
              <a:buFont typeface="Arial" panose="020B0604020202020204" pitchFamily="34" charset="0"/>
              <a:buNone/>
              <a:defRPr/>
            </a:pPr>
            <a:endParaRPr lang="en-US" sz="1400" b="1" dirty="0">
              <a:solidFill>
                <a:srgbClr val="001D35"/>
              </a:solidFill>
              <a:latin typeface="Google Sans"/>
            </a:endParaRPr>
          </a:p>
          <a:p>
            <a:pPr>
              <a:defRPr/>
            </a:pPr>
            <a:r>
              <a:rPr lang="en-US" altLang="en-US" sz="2400" dirty="0"/>
              <a:t>Blueprint for implementation</a:t>
            </a:r>
          </a:p>
          <a:p>
            <a:pPr>
              <a:defRPr/>
            </a:pPr>
            <a:r>
              <a:rPr lang="en-US" altLang="en-US" sz="2400" dirty="0"/>
              <a:t>Reference for funding decisions</a:t>
            </a:r>
          </a:p>
          <a:p>
            <a:pPr>
              <a:defRPr/>
            </a:pPr>
            <a:r>
              <a:rPr lang="en-US" altLang="en-US" sz="2400" dirty="0"/>
              <a:t>Tool for Advocacy</a:t>
            </a:r>
          </a:p>
          <a:p>
            <a:pPr>
              <a:defRPr/>
            </a:pPr>
            <a:r>
              <a:rPr lang="en-US" altLang="en-US" sz="2400" dirty="0"/>
              <a:t>Support the development of homeless housing capital developments that comply with the Growth Management Act and local comprehensive plans </a:t>
            </a:r>
          </a:p>
          <a:p>
            <a:pPr>
              <a:defRPr/>
            </a:pPr>
            <a:r>
              <a:rPr lang="en-US" altLang="en-US" sz="2400" dirty="0"/>
              <a:t>Required by WA State Law </a:t>
            </a:r>
            <a:r>
              <a:rPr lang="en-US" altLang="en-US" sz="2400" dirty="0">
                <a:hlinkClick r:id="rId4"/>
              </a:rPr>
              <a:t>RCW 43.185C.050</a:t>
            </a:r>
            <a:endParaRPr lang="en-US" altLang="en-US" sz="1600" dirty="0"/>
          </a:p>
          <a:p>
            <a:pPr>
              <a:defRPr/>
            </a:pPr>
            <a:endParaRPr lang="en-US" altLang="en-US" sz="2400" dirty="0"/>
          </a:p>
          <a:p>
            <a:pPr>
              <a:defRPr/>
            </a:pPr>
            <a:endParaRPr lang="en-US" altLang="en-US" sz="2400" dirty="0"/>
          </a:p>
          <a:p>
            <a:pPr marL="0" indent="0">
              <a:buFont typeface="Arial" panose="020B0604020202020204" pitchFamily="34" charset="0"/>
              <a:buNone/>
              <a:defRPr/>
            </a:pPr>
            <a:endParaRPr lang="en-US" altLang="en-US" sz="24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6" name="Straight Connector 5">
            <a:extLst>
              <a:ext uri="{FF2B5EF4-FFF2-40B4-BE49-F238E27FC236}">
                <a16:creationId xmlns:a16="http://schemas.microsoft.com/office/drawing/2014/main" id="{18EC053E-CB6C-B426-8D94-3D08B6A8080D}"/>
              </a:ext>
            </a:extLst>
          </p:cNvPr>
          <p:cNvCxnSpPr/>
          <p:nvPr/>
        </p:nvCxnSpPr>
        <p:spPr>
          <a:xfrm>
            <a:off x="228600" y="6629400"/>
            <a:ext cx="8915400" cy="0"/>
          </a:xfrm>
          <a:prstGeom prst="line">
            <a:avLst/>
          </a:prstGeom>
          <a:ln w="76200">
            <a:solidFill>
              <a:schemeClr val="tx2">
                <a:lumMod val="40000"/>
                <a:lumOff val="60000"/>
              </a:schemeClr>
            </a:solidFill>
          </a:ln>
        </p:spPr>
        <p:style>
          <a:lnRef idx="1">
            <a:schemeClr val="accent1"/>
          </a:lnRef>
          <a:fillRef idx="0">
            <a:schemeClr val="accent1"/>
          </a:fillRef>
          <a:effectRef idx="0">
            <a:schemeClr val="accent1"/>
          </a:effectRef>
          <a:fontRef idx="minor">
            <a:schemeClr val="tx1"/>
          </a:fontRef>
        </p:style>
      </p:cxnSp>
      <p:sp>
        <p:nvSpPr>
          <p:cNvPr id="4" name="Rectangle 3">
            <a:extLst>
              <a:ext uri="{FF2B5EF4-FFF2-40B4-BE49-F238E27FC236}">
                <a16:creationId xmlns:a16="http://schemas.microsoft.com/office/drawing/2014/main" id="{DBE689B9-76D0-66E8-CC7A-C8A938F58CFB}"/>
              </a:ext>
            </a:extLst>
          </p:cNvPr>
          <p:cNvSpPr/>
          <p:nvPr/>
        </p:nvSpPr>
        <p:spPr>
          <a:xfrm>
            <a:off x="152400" y="-76200"/>
            <a:ext cx="838200" cy="70104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pic>
        <p:nvPicPr>
          <p:cNvPr id="12292" name="Picture 4">
            <a:extLst>
              <a:ext uri="{FF2B5EF4-FFF2-40B4-BE49-F238E27FC236}">
                <a16:creationId xmlns:a16="http://schemas.microsoft.com/office/drawing/2014/main" id="{221B7AC7-989D-6FCD-BD82-1082A772372B}"/>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0" y="5638800"/>
            <a:ext cx="11430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8681" name="Rectangle 28680">
            <a:extLst>
              <a:ext uri="{FF2B5EF4-FFF2-40B4-BE49-F238E27FC236}">
                <a16:creationId xmlns:a16="http://schemas.microsoft.com/office/drawing/2014/main" id="{B80B5269-2E85-12B0-6E1B-C623F5BC57AE}"/>
              </a:ext>
            </a:extLst>
          </p:cNvPr>
          <p:cNvSpPr/>
          <p:nvPr/>
        </p:nvSpPr>
        <p:spPr>
          <a:xfrm>
            <a:off x="2438400" y="6019800"/>
            <a:ext cx="569913" cy="26352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2294" name="TextBox 1">
            <a:extLst>
              <a:ext uri="{FF2B5EF4-FFF2-40B4-BE49-F238E27FC236}">
                <a16:creationId xmlns:a16="http://schemas.microsoft.com/office/drawing/2014/main" id="{DF185F54-DF64-E217-808B-D5F45FE7795F}"/>
              </a:ext>
            </a:extLst>
          </p:cNvPr>
          <p:cNvSpPr txBox="1">
            <a:spLocks noChangeArrowheads="1"/>
          </p:cNvSpPr>
          <p:nvPr/>
        </p:nvSpPr>
        <p:spPr bwMode="auto">
          <a:xfrm>
            <a:off x="1176338" y="615950"/>
            <a:ext cx="7686675" cy="769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a:spcBef>
                <a:spcPct val="0"/>
              </a:spcBef>
              <a:buFontTx/>
              <a:buNone/>
            </a:pPr>
            <a:r>
              <a:rPr lang="en-US" altLang="en-US" sz="4400" b="1">
                <a:latin typeface="Franklin Gothic Medium" panose="020B0603020102020204" pitchFamily="34" charset="0"/>
              </a:rPr>
              <a:t>Plan Status  Update</a:t>
            </a:r>
          </a:p>
        </p:txBody>
      </p:sp>
      <p:graphicFrame>
        <p:nvGraphicFramePr>
          <p:cNvPr id="2" name="Diagram 1">
            <a:extLst>
              <a:ext uri="{FF2B5EF4-FFF2-40B4-BE49-F238E27FC236}">
                <a16:creationId xmlns:a16="http://schemas.microsoft.com/office/drawing/2014/main" id="{DA3528FB-3881-05EA-348C-1D9C9D6AA3F4}"/>
              </a:ext>
            </a:extLst>
          </p:cNvPr>
          <p:cNvGraphicFramePr/>
          <p:nvPr/>
        </p:nvGraphicFramePr>
        <p:xfrm>
          <a:off x="1333500" y="1600200"/>
          <a:ext cx="7557977" cy="4641850"/>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6743863D-39BF-A878-5BB1-C111E6DAD622}"/>
              </a:ext>
            </a:extLst>
          </p:cNvPr>
          <p:cNvSpPr/>
          <p:nvPr/>
        </p:nvSpPr>
        <p:spPr>
          <a:xfrm>
            <a:off x="1176338" y="1295400"/>
            <a:ext cx="3700462" cy="5086350"/>
          </a:xfrm>
          <a:prstGeom prst="rect">
            <a:avLst/>
          </a:prstGeom>
          <a:solidFill>
            <a:schemeClr val="accent1">
              <a:lumMod val="40000"/>
              <a:lumOff val="60000"/>
            </a:schemeClr>
          </a:solidFill>
          <a:ln w="57150">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6" name="Rectangle 5">
            <a:extLst>
              <a:ext uri="{FF2B5EF4-FFF2-40B4-BE49-F238E27FC236}">
                <a16:creationId xmlns:a16="http://schemas.microsoft.com/office/drawing/2014/main" id="{77F6F470-4E64-9C12-AAD2-B565328D7250}"/>
              </a:ext>
            </a:extLst>
          </p:cNvPr>
          <p:cNvSpPr/>
          <p:nvPr/>
        </p:nvSpPr>
        <p:spPr>
          <a:xfrm>
            <a:off x="152400" y="-76200"/>
            <a:ext cx="838200" cy="70104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pic>
        <p:nvPicPr>
          <p:cNvPr id="14340" name="Picture 4">
            <a:extLst>
              <a:ext uri="{FF2B5EF4-FFF2-40B4-BE49-F238E27FC236}">
                <a16:creationId xmlns:a16="http://schemas.microsoft.com/office/drawing/2014/main" id="{F0DAA887-5048-AECE-56D9-281D5010C419}"/>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0" y="5638800"/>
            <a:ext cx="11430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4341" name="TextBox 1">
            <a:extLst>
              <a:ext uri="{FF2B5EF4-FFF2-40B4-BE49-F238E27FC236}">
                <a16:creationId xmlns:a16="http://schemas.microsoft.com/office/drawing/2014/main" id="{C4F7FF6B-151A-D3EB-8D60-B602FF378784}"/>
              </a:ext>
            </a:extLst>
          </p:cNvPr>
          <p:cNvSpPr txBox="1">
            <a:spLocks noChangeArrowheads="1"/>
          </p:cNvSpPr>
          <p:nvPr/>
        </p:nvSpPr>
        <p:spPr bwMode="auto">
          <a:xfrm>
            <a:off x="1143000" y="247650"/>
            <a:ext cx="7686675" cy="10779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a:spcBef>
                <a:spcPct val="0"/>
              </a:spcBef>
              <a:buFontTx/>
              <a:buNone/>
            </a:pPr>
            <a:r>
              <a:rPr lang="en-US" altLang="en-US" b="1">
                <a:latin typeface="Franklin Gothic Medium" panose="020B0603020102020204" pitchFamily="34" charset="0"/>
              </a:rPr>
              <a:t>Survey Findings &amp; Respondent Demographics</a:t>
            </a:r>
          </a:p>
        </p:txBody>
      </p:sp>
      <p:sp>
        <p:nvSpPr>
          <p:cNvPr id="2" name="Content Placeholder 1">
            <a:extLst>
              <a:ext uri="{FF2B5EF4-FFF2-40B4-BE49-F238E27FC236}">
                <a16:creationId xmlns:a16="http://schemas.microsoft.com/office/drawing/2014/main" id="{DB596217-858D-5CCB-6291-DC6075D2F96F}"/>
              </a:ext>
            </a:extLst>
          </p:cNvPr>
          <p:cNvSpPr txBox="1">
            <a:spLocks/>
          </p:cNvSpPr>
          <p:nvPr/>
        </p:nvSpPr>
        <p:spPr bwMode="auto">
          <a:xfrm>
            <a:off x="1143000" y="1371600"/>
            <a:ext cx="3581400" cy="808038"/>
          </a:xfrm>
          <a:prstGeom prst="rect">
            <a:avLst/>
          </a:prstGeom>
          <a:noFill/>
          <a:ln>
            <a:noFill/>
          </a:ln>
        </p:spPr>
        <p:txBody>
          <a:bodyPr/>
          <a:lst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Font typeface="Arial" panose="020B0604020202020204" pitchFamily="34" charset="0"/>
              <a:buNone/>
              <a:defRPr/>
            </a:pPr>
            <a:r>
              <a:rPr lang="en-US" altLang="en-US" sz="5400" dirty="0">
                <a:solidFill>
                  <a:schemeClr val="accent1">
                    <a:lumMod val="75000"/>
                  </a:schemeClr>
                </a:solidFill>
                <a:latin typeface="Aptos Black" panose="020F0502020204030204" pitchFamily="34" charset="0"/>
              </a:rPr>
              <a:t>153 </a:t>
            </a:r>
          </a:p>
        </p:txBody>
      </p:sp>
      <p:sp>
        <p:nvSpPr>
          <p:cNvPr id="3" name="Content Placeholder 1">
            <a:extLst>
              <a:ext uri="{FF2B5EF4-FFF2-40B4-BE49-F238E27FC236}">
                <a16:creationId xmlns:a16="http://schemas.microsoft.com/office/drawing/2014/main" id="{FD54EFDD-3D4B-416D-A93C-67A5D2657AE6}"/>
              </a:ext>
            </a:extLst>
          </p:cNvPr>
          <p:cNvSpPr txBox="1">
            <a:spLocks/>
          </p:cNvSpPr>
          <p:nvPr/>
        </p:nvSpPr>
        <p:spPr bwMode="auto">
          <a:xfrm>
            <a:off x="1176338" y="1987550"/>
            <a:ext cx="3852862" cy="4525963"/>
          </a:xfrm>
          <a:prstGeom prst="rect">
            <a:avLst/>
          </a:prstGeom>
          <a:noFill/>
          <a:ln>
            <a:noFill/>
          </a:ln>
        </p:spPr>
        <p:txBody>
          <a:bodyPr/>
          <a:lst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Font typeface="Arial" panose="020B0604020202020204" pitchFamily="34" charset="0"/>
              <a:buNone/>
              <a:defRPr/>
            </a:pPr>
            <a:r>
              <a:rPr lang="en-US" altLang="en-US" dirty="0">
                <a:latin typeface="Aptos ExtraBold" panose="020B0004020202020204" pitchFamily="34" charset="0"/>
              </a:rPr>
              <a:t>Survey Responses</a:t>
            </a:r>
          </a:p>
          <a:p>
            <a:pPr marL="0" indent="0">
              <a:buFont typeface="Arial" panose="020B0604020202020204" pitchFamily="34" charset="0"/>
              <a:buNone/>
              <a:defRPr/>
            </a:pPr>
            <a:endParaRPr lang="en-US" altLang="en-US" sz="2400" dirty="0">
              <a:latin typeface="Aptos Display" panose="020B0004020202020204" pitchFamily="34" charset="0"/>
            </a:endParaRPr>
          </a:p>
          <a:p>
            <a:pPr marL="0" indent="0">
              <a:buFont typeface="Arial" panose="020B0604020202020204" pitchFamily="34" charset="0"/>
              <a:buNone/>
              <a:defRPr/>
            </a:pPr>
            <a:r>
              <a:rPr lang="en-US" altLang="en-US" sz="2400" dirty="0">
                <a:latin typeface="Aptos Display" panose="020B0004020202020204" pitchFamily="34" charset="0"/>
              </a:rPr>
              <a:t>People with lived experience of housing instability</a:t>
            </a:r>
          </a:p>
          <a:p>
            <a:pPr marL="0" indent="0">
              <a:buFont typeface="Arial" panose="020B0604020202020204" pitchFamily="34" charset="0"/>
              <a:buNone/>
              <a:defRPr/>
            </a:pPr>
            <a:endParaRPr lang="en-US" altLang="en-US" sz="2400" dirty="0">
              <a:latin typeface="Aptos Display" panose="020B0004020202020204" pitchFamily="34" charset="0"/>
            </a:endParaRPr>
          </a:p>
          <a:p>
            <a:pPr marL="0" indent="0">
              <a:buFont typeface="Arial" panose="020B0604020202020204" pitchFamily="34" charset="0"/>
              <a:buNone/>
              <a:defRPr/>
            </a:pPr>
            <a:r>
              <a:rPr lang="en-US" altLang="en-US" sz="2400" dirty="0">
                <a:latin typeface="Aptos Display" panose="020B0004020202020204" pitchFamily="34" charset="0"/>
              </a:rPr>
              <a:t>Homeless Service Providers </a:t>
            </a:r>
          </a:p>
          <a:p>
            <a:pPr marL="0" indent="0">
              <a:buFont typeface="Arial" panose="020B0604020202020204" pitchFamily="34" charset="0"/>
              <a:buNone/>
              <a:defRPr/>
            </a:pPr>
            <a:endParaRPr lang="en-US" altLang="en-US" sz="2400" dirty="0">
              <a:latin typeface="Aptos Display" panose="020B0004020202020204" pitchFamily="34" charset="0"/>
            </a:endParaRPr>
          </a:p>
          <a:p>
            <a:pPr marL="0" indent="0">
              <a:buFont typeface="Arial" panose="020B0604020202020204" pitchFamily="34" charset="0"/>
              <a:buNone/>
              <a:defRPr/>
            </a:pPr>
            <a:r>
              <a:rPr lang="en-US" altLang="en-US" sz="2400" dirty="0">
                <a:latin typeface="Aptos Display" panose="020B0004020202020204" pitchFamily="34" charset="0"/>
              </a:rPr>
              <a:t>Leadership and Supervisors </a:t>
            </a:r>
          </a:p>
          <a:p>
            <a:pPr algn="ctr">
              <a:defRPr/>
            </a:pPr>
            <a:endParaRPr lang="en-US" altLang="en-US" sz="2400" dirty="0">
              <a:latin typeface="Aptos Display" panose="020B0004020202020204" pitchFamily="34" charset="0"/>
            </a:endParaRPr>
          </a:p>
        </p:txBody>
      </p:sp>
      <p:sp>
        <p:nvSpPr>
          <p:cNvPr id="5" name="TextBox 4">
            <a:extLst>
              <a:ext uri="{FF2B5EF4-FFF2-40B4-BE49-F238E27FC236}">
                <a16:creationId xmlns:a16="http://schemas.microsoft.com/office/drawing/2014/main" id="{FDEFB9B1-1B98-7984-1215-1CFB0D782DEF}"/>
              </a:ext>
            </a:extLst>
          </p:cNvPr>
          <p:cNvSpPr txBox="1"/>
          <p:nvPr/>
        </p:nvSpPr>
        <p:spPr>
          <a:xfrm>
            <a:off x="2590800" y="3665538"/>
            <a:ext cx="2133600" cy="584200"/>
          </a:xfrm>
          <a:prstGeom prst="rect">
            <a:avLst/>
          </a:prstGeom>
          <a:noFill/>
        </p:spPr>
        <p:txBody>
          <a:bodyPr>
            <a:spAutoFit/>
          </a:bodyPr>
          <a:lstStyle/>
          <a:p>
            <a:pPr>
              <a:defRPr/>
            </a:pPr>
            <a:r>
              <a:rPr lang="en-US" altLang="en-US" sz="3200" dirty="0">
                <a:solidFill>
                  <a:schemeClr val="accent1">
                    <a:lumMod val="75000"/>
                  </a:schemeClr>
                </a:solidFill>
                <a:latin typeface="Aptos ExtraBold" panose="020B0004020202020204" pitchFamily="34" charset="0"/>
              </a:rPr>
              <a:t>100</a:t>
            </a:r>
          </a:p>
        </p:txBody>
      </p:sp>
      <p:sp>
        <p:nvSpPr>
          <p:cNvPr id="7" name="TextBox 6">
            <a:extLst>
              <a:ext uri="{FF2B5EF4-FFF2-40B4-BE49-F238E27FC236}">
                <a16:creationId xmlns:a16="http://schemas.microsoft.com/office/drawing/2014/main" id="{F79E761B-B29A-866A-B45E-BDF90A4D7C24}"/>
              </a:ext>
            </a:extLst>
          </p:cNvPr>
          <p:cNvSpPr txBox="1"/>
          <p:nvPr/>
        </p:nvSpPr>
        <p:spPr>
          <a:xfrm>
            <a:off x="2590800" y="4491038"/>
            <a:ext cx="2133600" cy="585787"/>
          </a:xfrm>
          <a:prstGeom prst="rect">
            <a:avLst/>
          </a:prstGeom>
          <a:noFill/>
        </p:spPr>
        <p:txBody>
          <a:bodyPr>
            <a:spAutoFit/>
          </a:bodyPr>
          <a:lstStyle/>
          <a:p>
            <a:pPr>
              <a:defRPr/>
            </a:pPr>
            <a:r>
              <a:rPr lang="en-US" altLang="en-US" sz="3200" dirty="0">
                <a:solidFill>
                  <a:schemeClr val="accent1">
                    <a:lumMod val="75000"/>
                  </a:schemeClr>
                </a:solidFill>
                <a:latin typeface="Aptos ExtraBold" panose="020B0004020202020204" pitchFamily="34" charset="0"/>
              </a:rPr>
              <a:t>29</a:t>
            </a:r>
          </a:p>
        </p:txBody>
      </p:sp>
      <p:sp>
        <p:nvSpPr>
          <p:cNvPr id="8" name="TextBox 7">
            <a:extLst>
              <a:ext uri="{FF2B5EF4-FFF2-40B4-BE49-F238E27FC236}">
                <a16:creationId xmlns:a16="http://schemas.microsoft.com/office/drawing/2014/main" id="{440775D1-0B38-60E7-FD42-3DCA100CF21A}"/>
              </a:ext>
            </a:extLst>
          </p:cNvPr>
          <p:cNvSpPr txBox="1"/>
          <p:nvPr/>
        </p:nvSpPr>
        <p:spPr>
          <a:xfrm>
            <a:off x="2524125" y="5435600"/>
            <a:ext cx="2133600" cy="584200"/>
          </a:xfrm>
          <a:prstGeom prst="rect">
            <a:avLst/>
          </a:prstGeom>
          <a:noFill/>
        </p:spPr>
        <p:txBody>
          <a:bodyPr>
            <a:spAutoFit/>
          </a:bodyPr>
          <a:lstStyle/>
          <a:p>
            <a:pPr>
              <a:defRPr/>
            </a:pPr>
            <a:r>
              <a:rPr lang="en-US" altLang="en-US" sz="3200" dirty="0">
                <a:solidFill>
                  <a:schemeClr val="accent1">
                    <a:lumMod val="75000"/>
                  </a:schemeClr>
                </a:solidFill>
                <a:latin typeface="Aptos ExtraBold" panose="020B0004020202020204" pitchFamily="34" charset="0"/>
              </a:rPr>
              <a:t> 24</a:t>
            </a:r>
          </a:p>
        </p:txBody>
      </p:sp>
      <p:sp>
        <p:nvSpPr>
          <p:cNvPr id="11" name="Rectangle 10">
            <a:extLst>
              <a:ext uri="{FF2B5EF4-FFF2-40B4-BE49-F238E27FC236}">
                <a16:creationId xmlns:a16="http://schemas.microsoft.com/office/drawing/2014/main" id="{00EF4D54-FDF1-6AEC-D078-456A7936D245}"/>
              </a:ext>
            </a:extLst>
          </p:cNvPr>
          <p:cNvSpPr/>
          <p:nvPr/>
        </p:nvSpPr>
        <p:spPr>
          <a:xfrm>
            <a:off x="5176838" y="1295400"/>
            <a:ext cx="3700462" cy="5086350"/>
          </a:xfrm>
          <a:prstGeom prst="rect">
            <a:avLst/>
          </a:prstGeom>
          <a:solidFill>
            <a:schemeClr val="accent1">
              <a:lumMod val="40000"/>
              <a:lumOff val="60000"/>
            </a:schemeClr>
          </a:solidFill>
          <a:ln w="57150">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sp>
        <p:nvSpPr>
          <p:cNvPr id="14348" name="Content Placeholder 1">
            <a:extLst>
              <a:ext uri="{FF2B5EF4-FFF2-40B4-BE49-F238E27FC236}">
                <a16:creationId xmlns:a16="http://schemas.microsoft.com/office/drawing/2014/main" id="{75B07E2D-1717-9EB5-9225-8DA109130634}"/>
              </a:ext>
            </a:extLst>
          </p:cNvPr>
          <p:cNvSpPr txBox="1">
            <a:spLocks/>
          </p:cNvSpPr>
          <p:nvPr/>
        </p:nvSpPr>
        <p:spPr bwMode="auto">
          <a:xfrm>
            <a:off x="5153025" y="2408238"/>
            <a:ext cx="3724275" cy="4525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a:buFont typeface="Arial" panose="020B0604020202020204" pitchFamily="34" charset="0"/>
              <a:buNone/>
            </a:pPr>
            <a:r>
              <a:rPr lang="en-US" altLang="en-US">
                <a:latin typeface="Aptos ExtraBold" panose="020B0004020202020204" pitchFamily="34" charset="0"/>
              </a:rPr>
              <a:t>Survey Findings</a:t>
            </a:r>
          </a:p>
          <a:p>
            <a:pPr>
              <a:buFont typeface="Arial" panose="020B0604020202020204" pitchFamily="34" charset="0"/>
              <a:buNone/>
            </a:pPr>
            <a:endParaRPr lang="en-US" altLang="en-US" sz="2400">
              <a:latin typeface="Aptos Display" panose="020B0004020202020204" pitchFamily="34" charset="0"/>
            </a:endParaRPr>
          </a:p>
          <a:p>
            <a:pPr algn="ctr">
              <a:buFont typeface="Arial" panose="020B0604020202020204" pitchFamily="34" charset="0"/>
              <a:buNone/>
            </a:pPr>
            <a:r>
              <a:rPr lang="en-US" altLang="en-US" sz="2400" b="1"/>
              <a:t>Top Priority:</a:t>
            </a:r>
            <a:r>
              <a:rPr lang="en-US" altLang="en-US" sz="2400"/>
              <a:t> </a:t>
            </a:r>
          </a:p>
          <a:p>
            <a:pPr algn="ctr">
              <a:buFont typeface="Arial" panose="020B0604020202020204" pitchFamily="34" charset="0"/>
              <a:buNone/>
            </a:pPr>
            <a:r>
              <a:rPr lang="en-US" altLang="en-US" sz="2400"/>
              <a:t>Families with children</a:t>
            </a:r>
          </a:p>
          <a:p>
            <a:pPr algn="ctr">
              <a:buFont typeface="Arial" panose="020B0604020202020204" pitchFamily="34" charset="0"/>
              <a:buNone/>
            </a:pPr>
            <a:br>
              <a:rPr lang="en-US" altLang="en-US" sz="2400"/>
            </a:br>
            <a:r>
              <a:rPr lang="en-US" altLang="en-US" sz="2400" b="1"/>
              <a:t>Most Needed Services:</a:t>
            </a:r>
          </a:p>
          <a:p>
            <a:pPr algn="ctr">
              <a:buFont typeface="Arial" panose="020B0604020202020204" pitchFamily="34" charset="0"/>
              <a:buNone/>
            </a:pPr>
            <a:r>
              <a:rPr lang="en-US" altLang="en-US" sz="2400"/>
              <a:t>Affordable rental housing </a:t>
            </a:r>
          </a:p>
          <a:p>
            <a:pPr algn="ctr">
              <a:buFont typeface="Arial" panose="020B0604020202020204" pitchFamily="34" charset="0"/>
              <a:buNone/>
            </a:pPr>
            <a:r>
              <a:rPr lang="en-US" altLang="en-US" sz="2400"/>
              <a:t>&amp; Emergency shelter</a:t>
            </a:r>
            <a:endParaRPr lang="en-US" altLang="en-US" sz="2400">
              <a:latin typeface="Aptos Display" panose="020B0004020202020204" pitchFamily="34" charset="0"/>
            </a:endParaRPr>
          </a:p>
        </p:txBody>
      </p:sp>
      <p:pic>
        <p:nvPicPr>
          <p:cNvPr id="14349" name="Graphic 13" descr="Checkmark with solid fill">
            <a:extLst>
              <a:ext uri="{FF2B5EF4-FFF2-40B4-BE49-F238E27FC236}">
                <a16:creationId xmlns:a16="http://schemas.microsoft.com/office/drawing/2014/main" id="{3E4EE601-5593-454E-2754-7319B90919E2}"/>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569075" y="1458913"/>
            <a:ext cx="914400" cy="914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BD1B09FA-A8B9-658D-BAFD-9251F53B9541}"/>
              </a:ext>
            </a:extLst>
          </p:cNvPr>
          <p:cNvSpPr/>
          <p:nvPr/>
        </p:nvSpPr>
        <p:spPr>
          <a:xfrm>
            <a:off x="4903788" y="1243013"/>
            <a:ext cx="3700462" cy="5086350"/>
          </a:xfrm>
          <a:prstGeom prst="rect">
            <a:avLst/>
          </a:prstGeom>
          <a:solidFill>
            <a:schemeClr val="accent1">
              <a:lumMod val="40000"/>
              <a:lumOff val="60000"/>
            </a:schemeClr>
          </a:solidFill>
          <a:ln w="57150">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sp>
        <p:nvSpPr>
          <p:cNvPr id="6" name="Rectangle 5">
            <a:extLst>
              <a:ext uri="{FF2B5EF4-FFF2-40B4-BE49-F238E27FC236}">
                <a16:creationId xmlns:a16="http://schemas.microsoft.com/office/drawing/2014/main" id="{BA0CBEB5-6FB4-65C4-20F3-34B0536FCA19}"/>
              </a:ext>
            </a:extLst>
          </p:cNvPr>
          <p:cNvSpPr/>
          <p:nvPr/>
        </p:nvSpPr>
        <p:spPr>
          <a:xfrm>
            <a:off x="152400" y="-76200"/>
            <a:ext cx="838200" cy="70104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pic>
        <p:nvPicPr>
          <p:cNvPr id="16388" name="Picture 4">
            <a:extLst>
              <a:ext uri="{FF2B5EF4-FFF2-40B4-BE49-F238E27FC236}">
                <a16:creationId xmlns:a16="http://schemas.microsoft.com/office/drawing/2014/main" id="{1B0EBA1E-3E37-39CA-5553-0553D648766E}"/>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0" y="5638800"/>
            <a:ext cx="11430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6389" name="TextBox 1">
            <a:extLst>
              <a:ext uri="{FF2B5EF4-FFF2-40B4-BE49-F238E27FC236}">
                <a16:creationId xmlns:a16="http://schemas.microsoft.com/office/drawing/2014/main" id="{CABFCB19-201D-B8B8-D60F-A8198317ADC8}"/>
              </a:ext>
            </a:extLst>
          </p:cNvPr>
          <p:cNvSpPr txBox="1">
            <a:spLocks noChangeArrowheads="1"/>
          </p:cNvSpPr>
          <p:nvPr/>
        </p:nvSpPr>
        <p:spPr bwMode="auto">
          <a:xfrm>
            <a:off x="1143000" y="152400"/>
            <a:ext cx="7686675" cy="954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a:spcBef>
                <a:spcPct val="0"/>
              </a:spcBef>
              <a:buFontTx/>
              <a:buNone/>
            </a:pPr>
            <a:r>
              <a:rPr lang="en-US" altLang="en-US" sz="2800" b="1">
                <a:latin typeface="Franklin Gothic Medium" panose="020B0603020102020204" pitchFamily="34" charset="0"/>
              </a:rPr>
              <a:t>Lived Experience Survey</a:t>
            </a:r>
          </a:p>
          <a:p>
            <a:pPr algn="ctr">
              <a:spcBef>
                <a:spcPct val="0"/>
              </a:spcBef>
              <a:buFontTx/>
              <a:buNone/>
            </a:pPr>
            <a:r>
              <a:rPr lang="en-US" altLang="en-US" sz="2800" b="1">
                <a:latin typeface="Franklin Gothic Medium" panose="020B0603020102020204" pitchFamily="34" charset="0"/>
              </a:rPr>
              <a:t>Key  Findings</a:t>
            </a:r>
          </a:p>
        </p:txBody>
      </p:sp>
      <p:sp>
        <p:nvSpPr>
          <p:cNvPr id="16390" name="TextBox 1">
            <a:extLst>
              <a:ext uri="{FF2B5EF4-FFF2-40B4-BE49-F238E27FC236}">
                <a16:creationId xmlns:a16="http://schemas.microsoft.com/office/drawing/2014/main" id="{70278106-B8D9-B79C-8DE8-7C0B502C734C}"/>
              </a:ext>
            </a:extLst>
          </p:cNvPr>
          <p:cNvSpPr txBox="1">
            <a:spLocks noChangeArrowheads="1"/>
          </p:cNvSpPr>
          <p:nvPr/>
        </p:nvSpPr>
        <p:spPr bwMode="auto">
          <a:xfrm>
            <a:off x="4910138" y="1524000"/>
            <a:ext cx="3700462" cy="4678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102870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a:buFont typeface="Arial" panose="020B0604020202020204" pitchFamily="34" charset="0"/>
              <a:buNone/>
            </a:pPr>
            <a:r>
              <a:rPr lang="en-US" altLang="en-US" sz="2800" b="1" u="sng">
                <a:solidFill>
                  <a:schemeClr val="tx2"/>
                </a:solidFill>
              </a:rPr>
              <a:t>QUICK STATS</a:t>
            </a:r>
          </a:p>
          <a:p>
            <a:pPr algn="ctr">
              <a:buFont typeface="Arial" panose="020B0604020202020204" pitchFamily="34" charset="0"/>
              <a:buNone/>
            </a:pPr>
            <a:endParaRPr lang="en-US" altLang="en-US" sz="1800" u="sng">
              <a:solidFill>
                <a:schemeClr val="tx2"/>
              </a:solidFill>
            </a:endParaRPr>
          </a:p>
          <a:p>
            <a:pPr algn="ctr">
              <a:buFont typeface="Arial" panose="020B0604020202020204" pitchFamily="34" charset="0"/>
              <a:buNone/>
            </a:pPr>
            <a:r>
              <a:rPr lang="en-US" altLang="en-US" sz="1600">
                <a:solidFill>
                  <a:schemeClr val="tx2"/>
                </a:solidFill>
              </a:rPr>
              <a:t>100 responses: $25 for each participant</a:t>
            </a:r>
          </a:p>
          <a:p>
            <a:pPr algn="ctr">
              <a:buFont typeface="Arial" panose="020B0604020202020204" pitchFamily="34" charset="0"/>
              <a:buNone/>
            </a:pPr>
            <a:endParaRPr lang="en-US" altLang="en-US" sz="1600">
              <a:solidFill>
                <a:schemeClr val="bg1"/>
              </a:solidFill>
            </a:endParaRPr>
          </a:p>
          <a:p>
            <a:pPr lvl="1">
              <a:buFont typeface="Arial" panose="020B0604020202020204" pitchFamily="34" charset="0"/>
              <a:buChar char="•"/>
            </a:pPr>
            <a:r>
              <a:rPr lang="en-US" altLang="en-US" sz="2000"/>
              <a:t>18 Spanish    </a:t>
            </a:r>
          </a:p>
          <a:p>
            <a:pPr lvl="1">
              <a:buFont typeface="Arial" panose="020B0604020202020204" pitchFamily="34" charset="0"/>
              <a:buChar char="•"/>
            </a:pPr>
            <a:r>
              <a:rPr lang="en-US" altLang="en-US" sz="2000"/>
              <a:t>1 French  </a:t>
            </a:r>
          </a:p>
          <a:p>
            <a:pPr lvl="1">
              <a:buFont typeface="Arial" panose="020B0604020202020204" pitchFamily="34" charset="0"/>
              <a:buChar char="•"/>
            </a:pPr>
            <a:r>
              <a:rPr lang="en-US" altLang="en-US" sz="2000"/>
              <a:t>81 English                   </a:t>
            </a:r>
          </a:p>
          <a:p>
            <a:pPr lvl="1">
              <a:buFont typeface="Arial" panose="020B0604020202020204" pitchFamily="34" charset="0"/>
              <a:buChar char="•"/>
            </a:pPr>
            <a:r>
              <a:rPr lang="en-US" altLang="en-US" sz="2000"/>
              <a:t>77 adults (25-61)                     </a:t>
            </a:r>
          </a:p>
          <a:p>
            <a:pPr lvl="1">
              <a:buFont typeface="Arial" panose="020B0604020202020204" pitchFamily="34" charset="0"/>
              <a:buChar char="•"/>
            </a:pPr>
            <a:r>
              <a:rPr lang="en-US" altLang="en-US" sz="2000"/>
              <a:t>11 Elders (62+)</a:t>
            </a:r>
          </a:p>
          <a:p>
            <a:pPr lvl="1">
              <a:buFont typeface="Arial" panose="020B0604020202020204" pitchFamily="34" charset="0"/>
              <a:buChar char="•"/>
            </a:pPr>
            <a:r>
              <a:rPr lang="en-US" altLang="en-US" sz="2000"/>
              <a:t>12 Young Adults (18-25)</a:t>
            </a:r>
          </a:p>
          <a:p>
            <a:pPr algn="ctr">
              <a:buFont typeface="Arial" panose="020B0604020202020204" pitchFamily="34" charset="0"/>
              <a:buNone/>
            </a:pPr>
            <a:endParaRPr lang="en-US" altLang="en-US" sz="1100">
              <a:solidFill>
                <a:schemeClr val="bg1"/>
              </a:solidFill>
            </a:endParaRPr>
          </a:p>
          <a:p>
            <a:pPr algn="ctr">
              <a:buFont typeface="Arial" panose="020B0604020202020204" pitchFamily="34" charset="0"/>
              <a:buNone/>
            </a:pPr>
            <a:endParaRPr lang="en-US" altLang="en-US" sz="2400" b="1"/>
          </a:p>
          <a:p>
            <a:pPr>
              <a:spcBef>
                <a:spcPct val="0"/>
              </a:spcBef>
              <a:buFontTx/>
              <a:buNone/>
            </a:pPr>
            <a:endParaRPr lang="en-US" altLang="en-US" sz="2400"/>
          </a:p>
        </p:txBody>
      </p:sp>
      <p:sp>
        <p:nvSpPr>
          <p:cNvPr id="3" name="Rectangle 2">
            <a:extLst>
              <a:ext uri="{FF2B5EF4-FFF2-40B4-BE49-F238E27FC236}">
                <a16:creationId xmlns:a16="http://schemas.microsoft.com/office/drawing/2014/main" id="{3D8E1EE9-0ACF-5E94-041F-FD683575FBA5}"/>
              </a:ext>
            </a:extLst>
          </p:cNvPr>
          <p:cNvSpPr/>
          <p:nvPr/>
        </p:nvSpPr>
        <p:spPr>
          <a:xfrm>
            <a:off x="1257300" y="1285875"/>
            <a:ext cx="3314700" cy="508635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b="1" u="sng" dirty="0">
                <a:solidFill>
                  <a:schemeClr val="bg1"/>
                </a:solidFill>
                <a:ea typeface="Calibri" panose="020F0502020204030204" pitchFamily="34" charset="0"/>
                <a:cs typeface="Calibri" panose="020F0502020204030204" pitchFamily="34" charset="0"/>
              </a:rPr>
              <a:t>LOCATIONS</a:t>
            </a:r>
          </a:p>
          <a:p>
            <a:pPr algn="ctr">
              <a:defRPr/>
            </a:pPr>
            <a:endParaRPr lang="en-US" b="1" u="sng" dirty="0">
              <a:solidFill>
                <a:schemeClr val="bg1"/>
              </a:solidFill>
              <a:ea typeface="Calibri" panose="020F0502020204030204" pitchFamily="34" charset="0"/>
              <a:cs typeface="Calibri" panose="020F0502020204030204" pitchFamily="34" charset="0"/>
            </a:endParaRPr>
          </a:p>
          <a:p>
            <a:pPr algn="ctr">
              <a:defRPr/>
            </a:pPr>
            <a:r>
              <a:rPr lang="en-US" dirty="0">
                <a:solidFill>
                  <a:schemeClr val="bg1"/>
                </a:solidFill>
                <a:ea typeface="Calibri" panose="020F0502020204030204" pitchFamily="34" charset="0"/>
                <a:cs typeface="Calibri" panose="020F0502020204030204" pitchFamily="34" charset="0"/>
              </a:rPr>
              <a:t>First Steps Center</a:t>
            </a:r>
          </a:p>
          <a:p>
            <a:pPr algn="ctr">
              <a:defRPr/>
            </a:pPr>
            <a:r>
              <a:rPr lang="en-US" dirty="0">
                <a:solidFill>
                  <a:schemeClr val="bg1"/>
                </a:solidFill>
                <a:ea typeface="Calibri" panose="020F0502020204030204" pitchFamily="34" charset="0"/>
                <a:cs typeface="Calibri" panose="020F0502020204030204" pitchFamily="34" charset="0"/>
              </a:rPr>
              <a:t>Welcome Home Skagit</a:t>
            </a:r>
          </a:p>
          <a:p>
            <a:pPr algn="ctr">
              <a:defRPr/>
            </a:pPr>
            <a:r>
              <a:rPr lang="en-US" dirty="0">
                <a:solidFill>
                  <a:schemeClr val="bg1"/>
                </a:solidFill>
                <a:ea typeface="Calibri" panose="020F0502020204030204" pitchFamily="34" charset="0"/>
                <a:cs typeface="Calibri" panose="020F0502020204030204" pitchFamily="34" charset="0"/>
              </a:rPr>
              <a:t>Anacortes Family Center </a:t>
            </a:r>
          </a:p>
          <a:p>
            <a:pPr algn="ctr">
              <a:defRPr/>
            </a:pPr>
            <a:r>
              <a:rPr lang="en-US" dirty="0">
                <a:solidFill>
                  <a:schemeClr val="bg1"/>
                </a:solidFill>
                <a:ea typeface="Calibri" panose="020F0502020204030204" pitchFamily="34" charset="0"/>
                <a:cs typeface="Calibri" panose="020F0502020204030204" pitchFamily="34" charset="0"/>
              </a:rPr>
              <a:t>Farmworker Center</a:t>
            </a:r>
          </a:p>
          <a:p>
            <a:pPr algn="ctr">
              <a:defRPr/>
            </a:pPr>
            <a:r>
              <a:rPr lang="en-US" dirty="0">
                <a:solidFill>
                  <a:schemeClr val="bg1"/>
                </a:solidFill>
                <a:ea typeface="Calibri" panose="020F0502020204030204" pitchFamily="34" charset="0"/>
                <a:cs typeface="Calibri" panose="020F0502020204030204" pitchFamily="34" charset="0"/>
              </a:rPr>
              <a:t>Helping Hands Food Bank</a:t>
            </a:r>
          </a:p>
          <a:p>
            <a:pPr algn="ctr">
              <a:defRPr/>
            </a:pPr>
            <a:r>
              <a:rPr lang="en-US" dirty="0">
                <a:solidFill>
                  <a:schemeClr val="bg1"/>
                </a:solidFill>
                <a:ea typeface="Calibri" panose="020F0502020204030204" pitchFamily="34" charset="0"/>
                <a:cs typeface="Calibri" panose="020F0502020204030204" pitchFamily="34" charset="0"/>
              </a:rPr>
              <a:t>Marblemount Inspire Pop-Up</a:t>
            </a:r>
          </a:p>
          <a:p>
            <a:pPr algn="ctr">
              <a:defRPr/>
            </a:pPr>
            <a:r>
              <a:rPr lang="en-US" dirty="0">
                <a:solidFill>
                  <a:schemeClr val="bg1"/>
                </a:solidFill>
                <a:ea typeface="Calibri" panose="020F0502020204030204" pitchFamily="34" charset="0"/>
                <a:cs typeface="Calibri" panose="020F0502020204030204" pitchFamily="34" charset="0"/>
              </a:rPr>
              <a:t>Martha’s Place Advisory Board</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A17FA005-6D58-925F-190F-AC38D7468903}"/>
              </a:ext>
            </a:extLst>
          </p:cNvPr>
          <p:cNvSpPr/>
          <p:nvPr/>
        </p:nvSpPr>
        <p:spPr>
          <a:xfrm>
            <a:off x="4735513" y="1204913"/>
            <a:ext cx="3876675" cy="5500687"/>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2400" b="1" u="sng" dirty="0">
                <a:solidFill>
                  <a:schemeClr val="tx2"/>
                </a:solidFill>
                <a:ea typeface="Calibri" panose="020F0502020204030204" pitchFamily="34" charset="0"/>
                <a:cs typeface="Calibri" panose="020F0502020204030204" pitchFamily="34" charset="0"/>
              </a:rPr>
              <a:t>Reoccurring Comments</a:t>
            </a:r>
          </a:p>
          <a:p>
            <a:pPr algn="ctr">
              <a:defRPr/>
            </a:pPr>
            <a:endParaRPr lang="en-US" sz="2000" b="1" dirty="0">
              <a:solidFill>
                <a:schemeClr val="tx1"/>
              </a:solidFill>
              <a:ea typeface="Calibri" panose="020F0502020204030204" pitchFamily="34" charset="0"/>
              <a:cs typeface="Calibri" panose="020F0502020204030204" pitchFamily="34" charset="0"/>
            </a:endParaRPr>
          </a:p>
          <a:p>
            <a:pPr marL="285750" indent="-285750">
              <a:buFont typeface="Arial" panose="020B0604020202020204" pitchFamily="34" charset="0"/>
              <a:buChar char="•"/>
              <a:defRPr/>
            </a:pPr>
            <a:r>
              <a:rPr lang="en-US" sz="1600" dirty="0">
                <a:solidFill>
                  <a:schemeClr val="tx1"/>
                </a:solidFill>
                <a:ea typeface="Calibri" panose="020F0502020204030204" pitchFamily="34" charset="0"/>
                <a:cs typeface="Calibri" panose="020F0502020204030204" pitchFamily="34" charset="0"/>
              </a:rPr>
              <a:t>Highest need is MORE AFFORDABLE HOUSING! BUILD NOW</a:t>
            </a:r>
          </a:p>
          <a:p>
            <a:pPr>
              <a:defRPr/>
            </a:pPr>
            <a:endParaRPr lang="en-US" sz="1600" dirty="0">
              <a:solidFill>
                <a:schemeClr val="tx1"/>
              </a:solidFill>
              <a:ea typeface="Calibri" panose="020F0502020204030204" pitchFamily="34" charset="0"/>
              <a:cs typeface="Calibri" panose="020F0502020204030204" pitchFamily="34" charset="0"/>
            </a:endParaRPr>
          </a:p>
          <a:p>
            <a:pPr marL="285750" indent="-285750">
              <a:buFont typeface="Arial" panose="020B0604020202020204" pitchFamily="34" charset="0"/>
              <a:buChar char="•"/>
              <a:defRPr/>
            </a:pPr>
            <a:r>
              <a:rPr lang="en-US" sz="1600" dirty="0">
                <a:solidFill>
                  <a:schemeClr val="tx1"/>
                </a:solidFill>
                <a:ea typeface="Calibri" panose="020F0502020204030204" pitchFamily="34" charset="0"/>
                <a:cs typeface="Calibri" panose="020F0502020204030204" pitchFamily="34" charset="0"/>
              </a:rPr>
              <a:t>2</a:t>
            </a:r>
            <a:r>
              <a:rPr lang="en-US" sz="1600" baseline="30000" dirty="0">
                <a:solidFill>
                  <a:schemeClr val="tx1"/>
                </a:solidFill>
                <a:ea typeface="Calibri" panose="020F0502020204030204" pitchFamily="34" charset="0"/>
                <a:cs typeface="Calibri" panose="020F0502020204030204" pitchFamily="34" charset="0"/>
              </a:rPr>
              <a:t>nd</a:t>
            </a:r>
            <a:r>
              <a:rPr lang="en-US" sz="1600" dirty="0">
                <a:solidFill>
                  <a:schemeClr val="tx1"/>
                </a:solidFill>
                <a:ea typeface="Calibri" panose="020F0502020204030204" pitchFamily="34" charset="0"/>
                <a:cs typeface="Calibri" panose="020F0502020204030204" pitchFamily="34" charset="0"/>
              </a:rPr>
              <a:t> Highest need is DROP IN, NIGHT-BY-NIGHT SHELTER - NO WAITLIST, NO TIME LIMIT</a:t>
            </a:r>
          </a:p>
          <a:p>
            <a:pPr>
              <a:defRPr/>
            </a:pPr>
            <a:endParaRPr lang="en-US" sz="1600" dirty="0">
              <a:solidFill>
                <a:schemeClr val="tx1"/>
              </a:solidFill>
              <a:ea typeface="Calibri" panose="020F0502020204030204" pitchFamily="34" charset="0"/>
              <a:cs typeface="Calibri" panose="020F0502020204030204" pitchFamily="34" charset="0"/>
            </a:endParaRPr>
          </a:p>
          <a:p>
            <a:pPr marL="285750" indent="-285750">
              <a:buFont typeface="Arial" panose="020B0604020202020204" pitchFamily="34" charset="0"/>
              <a:buChar char="•"/>
              <a:defRPr/>
            </a:pPr>
            <a:r>
              <a:rPr lang="en-US" sz="1600" dirty="0">
                <a:solidFill>
                  <a:schemeClr val="tx1"/>
                </a:solidFill>
                <a:ea typeface="Calibri" panose="020F0502020204030204" pitchFamily="34" charset="0"/>
                <a:cs typeface="Calibri" panose="020F0502020204030204" pitchFamily="34" charset="0"/>
              </a:rPr>
              <a:t>MORE SUPPORT NEEDED for : Youth, Veterans, Seniors, Disabled and more food and recovery resources</a:t>
            </a:r>
          </a:p>
          <a:p>
            <a:pPr>
              <a:defRPr/>
            </a:pPr>
            <a:endParaRPr lang="en-US" sz="1600" dirty="0">
              <a:solidFill>
                <a:schemeClr val="tx1"/>
              </a:solidFill>
              <a:ea typeface="Calibri" panose="020F0502020204030204" pitchFamily="34" charset="0"/>
              <a:cs typeface="Calibri" panose="020F0502020204030204" pitchFamily="34" charset="0"/>
            </a:endParaRPr>
          </a:p>
          <a:p>
            <a:pPr marL="285750" indent="-285750">
              <a:buFont typeface="Arial" panose="020B0604020202020204" pitchFamily="34" charset="0"/>
              <a:buChar char="•"/>
              <a:defRPr/>
            </a:pPr>
            <a:r>
              <a:rPr lang="en-US" sz="1600" dirty="0">
                <a:solidFill>
                  <a:schemeClr val="tx1"/>
                </a:solidFill>
                <a:ea typeface="Calibri" panose="020F0502020204030204" pitchFamily="34" charset="0"/>
                <a:cs typeface="Calibri" panose="020F0502020204030204" pitchFamily="34" charset="0"/>
              </a:rPr>
              <a:t>Positive impact of staff support </a:t>
            </a:r>
            <a:r>
              <a:rPr lang="en-US" sz="1600" dirty="0">
                <a:solidFill>
                  <a:schemeClr val="tx1"/>
                </a:solidFill>
                <a:ea typeface="Calibri" panose="020F0502020204030204" pitchFamily="34" charset="0"/>
                <a:cs typeface="Calibri" panose="020F0502020204030204" pitchFamily="34" charset="0"/>
                <a:sym typeface="Wingdings" panose="05000000000000000000" pitchFamily="2" charset="2"/>
              </a:rPr>
              <a:t> connection and support makes a HUGE difference</a:t>
            </a:r>
            <a:endParaRPr lang="en-US" sz="1600" dirty="0">
              <a:solidFill>
                <a:schemeClr val="tx1"/>
              </a:solidFill>
              <a:ea typeface="Calibri" panose="020F0502020204030204" pitchFamily="34" charset="0"/>
              <a:cs typeface="Calibri" panose="020F0502020204030204" pitchFamily="34" charset="0"/>
            </a:endParaRPr>
          </a:p>
        </p:txBody>
      </p:sp>
      <p:sp>
        <p:nvSpPr>
          <p:cNvPr id="7" name="Rectangle 6">
            <a:extLst>
              <a:ext uri="{FF2B5EF4-FFF2-40B4-BE49-F238E27FC236}">
                <a16:creationId xmlns:a16="http://schemas.microsoft.com/office/drawing/2014/main" id="{0188D341-D051-DE63-0828-FF9240B85FCA}"/>
              </a:ext>
            </a:extLst>
          </p:cNvPr>
          <p:cNvSpPr/>
          <p:nvPr/>
        </p:nvSpPr>
        <p:spPr>
          <a:xfrm>
            <a:off x="1217613" y="2497138"/>
            <a:ext cx="3190875" cy="3108325"/>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endParaRPr lang="en-US" sz="1200" b="1" u="sng" dirty="0">
              <a:solidFill>
                <a:schemeClr val="tx1"/>
              </a:solidFill>
              <a:ea typeface="Calibri" panose="020F0502020204030204" pitchFamily="34" charset="0"/>
              <a:cs typeface="Calibri" panose="020F0502020204030204" pitchFamily="34" charset="0"/>
            </a:endParaRPr>
          </a:p>
          <a:p>
            <a:pPr>
              <a:defRPr/>
            </a:pPr>
            <a:endParaRPr lang="en-US" sz="1200" b="1" u="sng" dirty="0">
              <a:solidFill>
                <a:schemeClr val="tx1"/>
              </a:solidFill>
              <a:ea typeface="Calibri" panose="020F0502020204030204" pitchFamily="34" charset="0"/>
              <a:cs typeface="Calibri" panose="020F0502020204030204" pitchFamily="34" charset="0"/>
            </a:endParaRPr>
          </a:p>
          <a:p>
            <a:pPr>
              <a:defRPr/>
            </a:pPr>
            <a:endParaRPr lang="en-US" sz="1200" b="1" u="sng" dirty="0">
              <a:solidFill>
                <a:schemeClr val="tx1"/>
              </a:solidFill>
              <a:ea typeface="Calibri" panose="020F0502020204030204" pitchFamily="34" charset="0"/>
              <a:cs typeface="Calibri" panose="020F0502020204030204" pitchFamily="34" charset="0"/>
            </a:endParaRPr>
          </a:p>
          <a:p>
            <a:pPr>
              <a:defRPr/>
            </a:pPr>
            <a:endParaRPr lang="en-US" sz="1200" b="1" u="sng" dirty="0">
              <a:solidFill>
                <a:schemeClr val="tx1"/>
              </a:solidFill>
              <a:ea typeface="Calibri" panose="020F0502020204030204" pitchFamily="34" charset="0"/>
              <a:cs typeface="Calibri" panose="020F0502020204030204" pitchFamily="34" charset="0"/>
            </a:endParaRPr>
          </a:p>
          <a:p>
            <a:pPr>
              <a:defRPr/>
            </a:pPr>
            <a:endParaRPr lang="en-US" sz="1200" b="1" u="sng" dirty="0">
              <a:solidFill>
                <a:schemeClr val="tx1"/>
              </a:solidFill>
              <a:ea typeface="Calibri" panose="020F0502020204030204" pitchFamily="34" charset="0"/>
              <a:cs typeface="Calibri" panose="020F0502020204030204" pitchFamily="34" charset="0"/>
            </a:endParaRPr>
          </a:p>
          <a:p>
            <a:pPr>
              <a:defRPr/>
            </a:pPr>
            <a:endParaRPr lang="en-US" sz="1200" b="1" u="sng" dirty="0">
              <a:solidFill>
                <a:schemeClr val="tx1"/>
              </a:solidFill>
              <a:ea typeface="Calibri" panose="020F0502020204030204" pitchFamily="34" charset="0"/>
              <a:cs typeface="Calibri" panose="020F0502020204030204" pitchFamily="34" charset="0"/>
            </a:endParaRPr>
          </a:p>
          <a:p>
            <a:pPr>
              <a:defRPr/>
            </a:pPr>
            <a:endParaRPr lang="en-US" sz="1200" b="1" u="sng" dirty="0">
              <a:solidFill>
                <a:schemeClr val="tx1"/>
              </a:solidFill>
              <a:ea typeface="Calibri" panose="020F0502020204030204" pitchFamily="34" charset="0"/>
              <a:cs typeface="Calibri" panose="020F0502020204030204" pitchFamily="34" charset="0"/>
            </a:endParaRPr>
          </a:p>
          <a:p>
            <a:pPr>
              <a:defRPr/>
            </a:pPr>
            <a:endParaRPr lang="en-US" sz="1200" b="1" u="sng" dirty="0">
              <a:solidFill>
                <a:schemeClr val="tx1"/>
              </a:solidFill>
              <a:ea typeface="Calibri" panose="020F0502020204030204" pitchFamily="34" charset="0"/>
              <a:cs typeface="Calibri" panose="020F0502020204030204" pitchFamily="34" charset="0"/>
            </a:endParaRPr>
          </a:p>
          <a:p>
            <a:pPr>
              <a:defRPr/>
            </a:pPr>
            <a:endParaRPr lang="en-US" sz="1200" b="1" u="sng" dirty="0">
              <a:solidFill>
                <a:schemeClr val="tx1"/>
              </a:solidFill>
              <a:ea typeface="Calibri" panose="020F0502020204030204" pitchFamily="34" charset="0"/>
              <a:cs typeface="Calibri" panose="020F0502020204030204" pitchFamily="34" charset="0"/>
            </a:endParaRPr>
          </a:p>
          <a:p>
            <a:pPr>
              <a:defRPr/>
            </a:pPr>
            <a:endParaRPr lang="en-US" sz="1200" b="1" u="sng" dirty="0">
              <a:solidFill>
                <a:schemeClr val="tx1"/>
              </a:solidFill>
              <a:ea typeface="Calibri" panose="020F0502020204030204" pitchFamily="34" charset="0"/>
              <a:cs typeface="Calibri" panose="020F0502020204030204" pitchFamily="34" charset="0"/>
            </a:endParaRPr>
          </a:p>
        </p:txBody>
      </p:sp>
      <p:sp>
        <p:nvSpPr>
          <p:cNvPr id="6" name="Rectangle 5">
            <a:extLst>
              <a:ext uri="{FF2B5EF4-FFF2-40B4-BE49-F238E27FC236}">
                <a16:creationId xmlns:a16="http://schemas.microsoft.com/office/drawing/2014/main" id="{CC69853F-1FBC-7135-365F-56FE567ADCFC}"/>
              </a:ext>
            </a:extLst>
          </p:cNvPr>
          <p:cNvSpPr/>
          <p:nvPr/>
        </p:nvSpPr>
        <p:spPr>
          <a:xfrm>
            <a:off x="152400" y="-76200"/>
            <a:ext cx="838200" cy="70104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pic>
        <p:nvPicPr>
          <p:cNvPr id="18437" name="Picture 4">
            <a:extLst>
              <a:ext uri="{FF2B5EF4-FFF2-40B4-BE49-F238E27FC236}">
                <a16:creationId xmlns:a16="http://schemas.microsoft.com/office/drawing/2014/main" id="{7787A209-7C7A-D98D-E801-694EC23F60D1}"/>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0" y="5638800"/>
            <a:ext cx="11430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8438" name="TextBox 1">
            <a:extLst>
              <a:ext uri="{FF2B5EF4-FFF2-40B4-BE49-F238E27FC236}">
                <a16:creationId xmlns:a16="http://schemas.microsoft.com/office/drawing/2014/main" id="{78621419-CCC5-78E3-67D1-4E8E81C0F2AA}"/>
              </a:ext>
            </a:extLst>
          </p:cNvPr>
          <p:cNvSpPr txBox="1">
            <a:spLocks noChangeArrowheads="1"/>
          </p:cNvSpPr>
          <p:nvPr/>
        </p:nvSpPr>
        <p:spPr bwMode="auto">
          <a:xfrm>
            <a:off x="1143000" y="152400"/>
            <a:ext cx="7686675" cy="954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a:spcBef>
                <a:spcPct val="0"/>
              </a:spcBef>
              <a:buFontTx/>
              <a:buNone/>
            </a:pPr>
            <a:r>
              <a:rPr lang="en-US" altLang="en-US" sz="2800" b="1">
                <a:latin typeface="Franklin Gothic Medium" panose="020B0603020102020204" pitchFamily="34" charset="0"/>
              </a:rPr>
              <a:t>Lived Experience Survey</a:t>
            </a:r>
          </a:p>
          <a:p>
            <a:pPr algn="ctr">
              <a:spcBef>
                <a:spcPct val="0"/>
              </a:spcBef>
              <a:buFontTx/>
              <a:buNone/>
            </a:pPr>
            <a:r>
              <a:rPr lang="en-US" altLang="en-US" sz="2800" b="1">
                <a:latin typeface="Franklin Gothic Medium" panose="020B0603020102020204" pitchFamily="34" charset="0"/>
              </a:rPr>
              <a:t>Key  Findings Continued</a:t>
            </a:r>
          </a:p>
        </p:txBody>
      </p:sp>
      <p:sp>
        <p:nvSpPr>
          <p:cNvPr id="4" name="TextBox 3">
            <a:extLst>
              <a:ext uri="{FF2B5EF4-FFF2-40B4-BE49-F238E27FC236}">
                <a16:creationId xmlns:a16="http://schemas.microsoft.com/office/drawing/2014/main" id="{EC6E21EB-264C-D880-F40B-DF6AD5CD09C6}"/>
              </a:ext>
            </a:extLst>
          </p:cNvPr>
          <p:cNvSpPr txBox="1"/>
          <p:nvPr/>
        </p:nvSpPr>
        <p:spPr>
          <a:xfrm>
            <a:off x="1176338" y="2497138"/>
            <a:ext cx="3190875" cy="3170237"/>
          </a:xfrm>
          <a:prstGeom prst="rect">
            <a:avLst/>
          </a:prstGeom>
          <a:noFill/>
        </p:spPr>
        <p:txBody>
          <a:bodyPr>
            <a:spAutoFit/>
          </a:bodyPr>
          <a:lstStyle/>
          <a:p>
            <a:pPr algn="ctr">
              <a:defRPr/>
            </a:pPr>
            <a:r>
              <a:rPr lang="en-US" sz="2400" b="1" u="sng" dirty="0">
                <a:solidFill>
                  <a:schemeClr val="tx2"/>
                </a:solidFill>
                <a:latin typeface="+mn-lt"/>
              </a:rPr>
              <a:t>HIGHLIGHTS</a:t>
            </a:r>
          </a:p>
          <a:p>
            <a:pPr algn="ctr">
              <a:defRPr/>
            </a:pPr>
            <a:endParaRPr lang="en-US" sz="2000" b="1" u="sng" dirty="0"/>
          </a:p>
          <a:p>
            <a:pPr>
              <a:defRPr/>
            </a:pPr>
            <a:endParaRPr lang="en-US" sz="1600" dirty="0"/>
          </a:p>
          <a:p>
            <a:pPr marL="171450" indent="-171450">
              <a:buFont typeface="Arial" panose="020B0604020202020204" pitchFamily="34" charset="0"/>
              <a:buChar char="•"/>
              <a:defRPr/>
            </a:pPr>
            <a:r>
              <a:rPr lang="en-US" sz="1600" dirty="0"/>
              <a:t>Highest needs: affordable rental housing and shelter</a:t>
            </a:r>
          </a:p>
          <a:p>
            <a:pPr marL="171450" indent="-171450">
              <a:buFont typeface="Arial" panose="020B0604020202020204" pitchFamily="34" charset="0"/>
              <a:buChar char="•"/>
              <a:defRPr/>
            </a:pPr>
            <a:endParaRPr lang="en-US" sz="1600" dirty="0"/>
          </a:p>
          <a:p>
            <a:pPr marL="171450" indent="-171450">
              <a:buFont typeface="Arial" panose="020B0604020202020204" pitchFamily="34" charset="0"/>
              <a:buChar char="•"/>
              <a:defRPr/>
            </a:pPr>
            <a:r>
              <a:rPr lang="en-US" sz="1600" dirty="0"/>
              <a:t>44% : DO NOT know how to get help with housing</a:t>
            </a:r>
          </a:p>
          <a:p>
            <a:pPr marL="171450" indent="-171450">
              <a:buFont typeface="Arial" panose="020B0604020202020204" pitchFamily="34" charset="0"/>
              <a:buChar char="•"/>
              <a:defRPr/>
            </a:pPr>
            <a:endParaRPr lang="en-US" sz="1600" dirty="0"/>
          </a:p>
          <a:p>
            <a:pPr marL="171450" indent="-171450">
              <a:buFont typeface="Arial" panose="020B0604020202020204" pitchFamily="34" charset="0"/>
              <a:buChar char="•"/>
              <a:defRPr/>
            </a:pPr>
            <a:r>
              <a:rPr lang="en-US" sz="1600" dirty="0"/>
              <a:t>36%: HAVE NOT received the support they need</a:t>
            </a:r>
          </a:p>
          <a:p>
            <a:pPr>
              <a:defRPr/>
            </a:pPr>
            <a:endParaRPr lang="en-US" sz="12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914A1BC0-2C67-3AAB-DF75-B41B9793EABF}"/>
              </a:ext>
            </a:extLst>
          </p:cNvPr>
          <p:cNvSpPr/>
          <p:nvPr/>
        </p:nvSpPr>
        <p:spPr>
          <a:xfrm>
            <a:off x="152400" y="-76200"/>
            <a:ext cx="838200" cy="70104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pic>
        <p:nvPicPr>
          <p:cNvPr id="20483" name="Picture 4">
            <a:extLst>
              <a:ext uri="{FF2B5EF4-FFF2-40B4-BE49-F238E27FC236}">
                <a16:creationId xmlns:a16="http://schemas.microsoft.com/office/drawing/2014/main" id="{97D66718-B35D-7496-B7C0-0087FED00545}"/>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0" y="5638800"/>
            <a:ext cx="11430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484" name="TextBox 1">
            <a:extLst>
              <a:ext uri="{FF2B5EF4-FFF2-40B4-BE49-F238E27FC236}">
                <a16:creationId xmlns:a16="http://schemas.microsoft.com/office/drawing/2014/main" id="{EC89C05B-47AD-0A08-BEBA-C88E7727031F}"/>
              </a:ext>
            </a:extLst>
          </p:cNvPr>
          <p:cNvSpPr txBox="1">
            <a:spLocks noChangeArrowheads="1"/>
          </p:cNvSpPr>
          <p:nvPr/>
        </p:nvSpPr>
        <p:spPr bwMode="auto">
          <a:xfrm>
            <a:off x="1143000" y="152400"/>
            <a:ext cx="7686675" cy="954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a:spcBef>
                <a:spcPct val="0"/>
              </a:spcBef>
              <a:buFontTx/>
              <a:buNone/>
            </a:pPr>
            <a:r>
              <a:rPr lang="en-US" altLang="en-US" sz="2800" b="1">
                <a:latin typeface="Franklin Gothic Medium" panose="020B0603020102020204" pitchFamily="34" charset="0"/>
              </a:rPr>
              <a:t>Homeless Service Provider Survey</a:t>
            </a:r>
          </a:p>
          <a:p>
            <a:pPr algn="ctr">
              <a:spcBef>
                <a:spcPct val="0"/>
              </a:spcBef>
              <a:buFontTx/>
              <a:buNone/>
            </a:pPr>
            <a:r>
              <a:rPr lang="en-US" altLang="en-US" sz="2800" b="1">
                <a:latin typeface="Franklin Gothic Medium" panose="020B0603020102020204" pitchFamily="34" charset="0"/>
              </a:rPr>
              <a:t>Key  Findings</a:t>
            </a:r>
          </a:p>
        </p:txBody>
      </p:sp>
      <p:sp>
        <p:nvSpPr>
          <p:cNvPr id="8" name="Rectangle 7">
            <a:extLst>
              <a:ext uri="{FF2B5EF4-FFF2-40B4-BE49-F238E27FC236}">
                <a16:creationId xmlns:a16="http://schemas.microsoft.com/office/drawing/2014/main" id="{95505334-AEB8-9B07-EA25-2C44C31CC85C}"/>
              </a:ext>
            </a:extLst>
          </p:cNvPr>
          <p:cNvSpPr/>
          <p:nvPr/>
        </p:nvSpPr>
        <p:spPr>
          <a:xfrm>
            <a:off x="5410200" y="1106488"/>
            <a:ext cx="3005138" cy="5257800"/>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altLang="en-US" sz="2400" b="1" dirty="0">
                <a:solidFill>
                  <a:schemeClr val="tx2">
                    <a:lumMod val="75000"/>
                  </a:schemeClr>
                </a:solidFill>
              </a:rPr>
              <a:t>Top Reasons for considering leaving current position:</a:t>
            </a:r>
          </a:p>
          <a:p>
            <a:pPr algn="ctr">
              <a:defRPr/>
            </a:pPr>
            <a:r>
              <a:rPr lang="en-US" b="1" dirty="0">
                <a:solidFill>
                  <a:schemeClr val="tx1"/>
                </a:solidFill>
              </a:rPr>
              <a:t>Pay &amp; Financial Stability</a:t>
            </a:r>
          </a:p>
          <a:p>
            <a:pPr algn="ctr">
              <a:defRPr/>
            </a:pPr>
            <a:r>
              <a:rPr lang="en-US" dirty="0">
                <a:solidFill>
                  <a:schemeClr val="tx1"/>
                </a:solidFill>
              </a:rPr>
              <a:t> (9 mentions)</a:t>
            </a:r>
          </a:p>
          <a:p>
            <a:pPr algn="ctr">
              <a:defRPr/>
            </a:pPr>
            <a:r>
              <a:rPr lang="en-US" b="1" dirty="0">
                <a:solidFill>
                  <a:schemeClr val="tx1"/>
                </a:solidFill>
              </a:rPr>
              <a:t>Lack of Funding / Resources / Job Security</a:t>
            </a:r>
            <a:r>
              <a:rPr lang="en-US" dirty="0">
                <a:solidFill>
                  <a:schemeClr val="tx1"/>
                </a:solidFill>
              </a:rPr>
              <a:t> (8 mentions)</a:t>
            </a:r>
          </a:p>
          <a:p>
            <a:pPr algn="ctr">
              <a:defRPr/>
            </a:pPr>
            <a:r>
              <a:rPr lang="en-US" b="1" dirty="0">
                <a:solidFill>
                  <a:schemeClr val="tx1"/>
                </a:solidFill>
              </a:rPr>
              <a:t>Lack of Support / Hostile or Unsafe Work Environment</a:t>
            </a:r>
          </a:p>
          <a:p>
            <a:pPr algn="ctr">
              <a:defRPr/>
            </a:pPr>
            <a:r>
              <a:rPr lang="en-US" dirty="0">
                <a:solidFill>
                  <a:schemeClr val="tx1"/>
                </a:solidFill>
              </a:rPr>
              <a:t> (7 mentions) </a:t>
            </a:r>
          </a:p>
          <a:p>
            <a:pPr algn="ctr">
              <a:defRPr/>
            </a:pPr>
            <a:endParaRPr lang="en-US" dirty="0">
              <a:solidFill>
                <a:schemeClr val="tx1"/>
              </a:solidFill>
            </a:endParaRPr>
          </a:p>
          <a:p>
            <a:pPr algn="ctr">
              <a:defRPr/>
            </a:pPr>
            <a:endParaRPr lang="en-US" dirty="0">
              <a:solidFill>
                <a:schemeClr val="tx1"/>
              </a:solidFill>
            </a:endParaRPr>
          </a:p>
          <a:p>
            <a:pPr algn="ctr">
              <a:defRPr/>
            </a:pPr>
            <a:r>
              <a:rPr lang="en-US" sz="2400" i="1" dirty="0"/>
              <a:t>"</a:t>
            </a:r>
            <a:r>
              <a:rPr lang="en-US" i="1" dirty="0"/>
              <a:t>Not being able to afford to live. I would give up the career I love to find something that pays more."</a:t>
            </a:r>
            <a:endParaRPr lang="en-US" altLang="en-US" i="1" dirty="0">
              <a:solidFill>
                <a:schemeClr val="tx1"/>
              </a:solidFill>
            </a:endParaRPr>
          </a:p>
          <a:p>
            <a:pPr algn="ctr">
              <a:defRPr/>
            </a:pPr>
            <a:endParaRPr lang="en-US" dirty="0">
              <a:solidFill>
                <a:schemeClr val="tx1"/>
              </a:solidFill>
            </a:endParaRPr>
          </a:p>
        </p:txBody>
      </p:sp>
      <p:sp>
        <p:nvSpPr>
          <p:cNvPr id="12" name="Rectangle 11">
            <a:extLst>
              <a:ext uri="{FF2B5EF4-FFF2-40B4-BE49-F238E27FC236}">
                <a16:creationId xmlns:a16="http://schemas.microsoft.com/office/drawing/2014/main" id="{7845090F-85AF-328D-2ACA-04A4570FB9F5}"/>
              </a:ext>
            </a:extLst>
          </p:cNvPr>
          <p:cNvSpPr/>
          <p:nvPr/>
        </p:nvSpPr>
        <p:spPr>
          <a:xfrm>
            <a:off x="1447800" y="1106488"/>
            <a:ext cx="2928938" cy="5257800"/>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altLang="en-US" sz="2400" b="1" dirty="0">
                <a:solidFill>
                  <a:schemeClr val="tx2">
                    <a:lumMod val="75000"/>
                  </a:schemeClr>
                </a:solidFill>
              </a:rPr>
              <a:t>Skills and knowledge gaps:</a:t>
            </a:r>
          </a:p>
          <a:p>
            <a:pPr algn="ctr">
              <a:defRPr/>
            </a:pPr>
            <a:r>
              <a:rPr lang="en-US" b="1" dirty="0">
                <a:solidFill>
                  <a:schemeClr val="tx1"/>
                </a:solidFill>
              </a:rPr>
              <a:t>Knowledge of Resources, Systems, and Processes </a:t>
            </a:r>
          </a:p>
          <a:p>
            <a:pPr algn="ctr">
              <a:defRPr/>
            </a:pPr>
            <a:r>
              <a:rPr lang="en-US" dirty="0">
                <a:solidFill>
                  <a:schemeClr val="tx1"/>
                </a:solidFill>
              </a:rPr>
              <a:t>(12 mentions)</a:t>
            </a:r>
          </a:p>
          <a:p>
            <a:pPr algn="ctr">
              <a:defRPr/>
            </a:pPr>
            <a:r>
              <a:rPr lang="en-US" b="1" dirty="0">
                <a:solidFill>
                  <a:schemeClr val="tx1"/>
                </a:solidFill>
              </a:rPr>
              <a:t>Trauma-Informed, Crisis, and Client Engagement Skills </a:t>
            </a:r>
          </a:p>
          <a:p>
            <a:pPr algn="ctr">
              <a:defRPr/>
            </a:pPr>
            <a:r>
              <a:rPr lang="en-US" dirty="0">
                <a:solidFill>
                  <a:schemeClr val="tx1"/>
                </a:solidFill>
              </a:rPr>
              <a:t>(10 mentions)</a:t>
            </a:r>
          </a:p>
          <a:p>
            <a:pPr algn="ctr">
              <a:defRPr/>
            </a:pPr>
            <a:r>
              <a:rPr lang="en-US" b="1" dirty="0">
                <a:solidFill>
                  <a:schemeClr val="tx1"/>
                </a:solidFill>
              </a:rPr>
              <a:t>Empathy, Non-Judgment, and Lived Experience </a:t>
            </a:r>
          </a:p>
          <a:p>
            <a:pPr algn="ctr">
              <a:defRPr/>
            </a:pPr>
            <a:r>
              <a:rPr lang="en-US" dirty="0">
                <a:solidFill>
                  <a:schemeClr val="tx1"/>
                </a:solidFill>
              </a:rPr>
              <a:t>(6 mentions)</a:t>
            </a:r>
          </a:p>
          <a:p>
            <a:pPr algn="ctr">
              <a:defRPr/>
            </a:pPr>
            <a:r>
              <a:rPr lang="en-US" i="1" dirty="0"/>
              <a:t>“Better understanding the housing systems on a macro level (ex. future planning and current strategies being implemented) and a micro level (ex. where is safe to sleep in a car locally)”</a:t>
            </a:r>
            <a:endParaRPr lang="en-US" altLang="en-US" i="1" dirty="0">
              <a:solidFill>
                <a:schemeClr val="tx1"/>
              </a:solidFill>
            </a:endParaRPr>
          </a:p>
        </p:txBody>
      </p:sp>
    </p:spTree>
  </p:cSld>
  <p:clrMapOvr>
    <a:masterClrMapping/>
  </p:clrMapOvr>
</p:sld>
</file>

<file path=ppt/theme/theme1.xml><?xml version="1.0" encoding="utf-8"?>
<a:theme xmlns:a="http://schemas.openxmlformats.org/drawingml/2006/main" name="Housing System Overview_2.21.17">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tx2"/>
        </a:solidFill>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Housing System Overview_2.21.17</Template>
  <TotalTime>4169</TotalTime>
  <Words>2716</Words>
  <Application>Microsoft Office PowerPoint</Application>
  <PresentationFormat>On-screen Show (4:3)</PresentationFormat>
  <Paragraphs>444</Paragraphs>
  <Slides>27</Slides>
  <Notes>26</Notes>
  <HiddenSlides>0</HiddenSlides>
  <MMClips>0</MMClips>
  <ScaleCrop>false</ScaleCrop>
  <HeadingPairs>
    <vt:vector size="6" baseType="variant">
      <vt:variant>
        <vt:lpstr>Fonts Used</vt:lpstr>
      </vt:variant>
      <vt:variant>
        <vt:i4>13</vt:i4>
      </vt:variant>
      <vt:variant>
        <vt:lpstr>Theme</vt:lpstr>
      </vt:variant>
      <vt:variant>
        <vt:i4>1</vt:i4>
      </vt:variant>
      <vt:variant>
        <vt:lpstr>Slide Titles</vt:lpstr>
      </vt:variant>
      <vt:variant>
        <vt:i4>27</vt:i4>
      </vt:variant>
    </vt:vector>
  </HeadingPairs>
  <TitlesOfParts>
    <vt:vector size="41" baseType="lpstr">
      <vt:lpstr>Calibri</vt:lpstr>
      <vt:lpstr>Arial</vt:lpstr>
      <vt:lpstr>Franklin Gothic Book</vt:lpstr>
      <vt:lpstr>Franklin Gothic Medium</vt:lpstr>
      <vt:lpstr>Wingdings</vt:lpstr>
      <vt:lpstr>Google Sans</vt:lpstr>
      <vt:lpstr>Aptos Black</vt:lpstr>
      <vt:lpstr>Aptos ExtraBold</vt:lpstr>
      <vt:lpstr>Aptos Display</vt:lpstr>
      <vt:lpstr>Arial Black</vt:lpstr>
      <vt:lpstr>Verdana</vt:lpstr>
      <vt:lpstr>Lucida Sans</vt:lpstr>
      <vt:lpstr>Aptos</vt:lpstr>
      <vt:lpstr>Housing System Overview_2.21.17</vt:lpstr>
      <vt:lpstr>PowerPoint Presentation</vt:lpstr>
      <vt:lpstr>Why we are here:  A shared commitment to ending homelessness   “The biggest need is that we need housing”</vt:lpstr>
      <vt:lpstr>Homeless Housing Task Force</vt:lpstr>
      <vt:lpstr>Purpose of Plan Provides goals, strategies, activities, performance measures and timelines to eliminate homelessness within the entire county.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 2025-2030 Objectives Required by the Department of Commerce</vt:lpstr>
      <vt:lpstr>Promote an equitable, accountable and transparent homeless crisis response system</vt:lpstr>
      <vt:lpstr>Strengthen the homeless service provider workforce</vt:lpstr>
      <vt:lpstr>Prevent episodes of homelessness whenever possible</vt:lpstr>
      <vt:lpstr>Prioritize assistance based on the greatest barriers to housing stability and the greatest risk of harm</vt:lpstr>
      <vt:lpstr>House everyone in a stable setting that meets their needs</vt:lpstr>
      <vt:lpstr>Eliminate unaccompanied youth and young adult homelessness</vt:lpstr>
      <vt:lpstr>Next Steps</vt:lpstr>
      <vt:lpstr>Questions? </vt:lpstr>
      <vt:lpstr>Additional Objective</vt:lpstr>
      <vt:lpstr>PowerPoint Presentation</vt:lpstr>
      <vt:lpstr> Other Requirements </vt:lpstr>
      <vt:lpstr> Potential Actions and Strategies</vt:lpstr>
    </vt:vector>
  </TitlesOfParts>
  <Company>Skagit County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Kayla Schott-Bresler</dc:creator>
  <cp:lastModifiedBy>Megan Starr</cp:lastModifiedBy>
  <cp:revision>293</cp:revision>
  <cp:lastPrinted>2019-10-28T16:56:41Z</cp:lastPrinted>
  <dcterms:created xsi:type="dcterms:W3CDTF">2017-02-21T23:16:51Z</dcterms:created>
  <dcterms:modified xsi:type="dcterms:W3CDTF">2025-08-27T15:47:10Z</dcterms:modified>
</cp:coreProperties>
</file>